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6" r:id="rId2"/>
    <p:sldId id="363" r:id="rId3"/>
    <p:sldId id="270" r:id="rId4"/>
    <p:sldId id="268" r:id="rId5"/>
    <p:sldId id="263" r:id="rId6"/>
    <p:sldId id="272" r:id="rId7"/>
    <p:sldId id="290" r:id="rId8"/>
    <p:sldId id="291" r:id="rId9"/>
    <p:sldId id="273" r:id="rId10"/>
    <p:sldId id="373" r:id="rId11"/>
    <p:sldId id="374" r:id="rId12"/>
    <p:sldId id="305" r:id="rId13"/>
    <p:sldId id="307" r:id="rId14"/>
    <p:sldId id="306" r:id="rId15"/>
    <p:sldId id="308" r:id="rId16"/>
    <p:sldId id="312" r:id="rId17"/>
    <p:sldId id="311" r:id="rId18"/>
    <p:sldId id="309" r:id="rId19"/>
    <p:sldId id="313" r:id="rId20"/>
    <p:sldId id="303" r:id="rId21"/>
    <p:sldId id="371" r:id="rId22"/>
    <p:sldId id="282" r:id="rId23"/>
    <p:sldId id="275" r:id="rId24"/>
    <p:sldId id="340" r:id="rId25"/>
    <p:sldId id="276" r:id="rId26"/>
    <p:sldId id="349" r:id="rId27"/>
    <p:sldId id="341" r:id="rId28"/>
    <p:sldId id="344" r:id="rId29"/>
    <p:sldId id="352" r:id="rId30"/>
    <p:sldId id="351" r:id="rId31"/>
    <p:sldId id="353" r:id="rId32"/>
    <p:sldId id="354" r:id="rId33"/>
    <p:sldId id="355" r:id="rId34"/>
    <p:sldId id="366" r:id="rId35"/>
    <p:sldId id="368" r:id="rId36"/>
    <p:sldId id="367" r:id="rId37"/>
    <p:sldId id="342" r:id="rId38"/>
    <p:sldId id="364" r:id="rId39"/>
    <p:sldId id="345" r:id="rId40"/>
    <p:sldId id="360" r:id="rId41"/>
    <p:sldId id="362" r:id="rId42"/>
    <p:sldId id="361" r:id="rId43"/>
    <p:sldId id="348" r:id="rId44"/>
    <p:sldId id="369" r:id="rId45"/>
    <p:sldId id="370" r:id="rId46"/>
    <p:sldId id="372" r:id="rId47"/>
    <p:sldId id="284" r:id="rId48"/>
    <p:sldId id="281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1C91F9"/>
    <a:srgbClr val="F46532"/>
    <a:srgbClr val="003560"/>
    <a:srgbClr val="CBCED2"/>
    <a:srgbClr val="A66BD3"/>
    <a:srgbClr val="BFBFBF"/>
    <a:srgbClr val="C6E6A2"/>
    <a:srgbClr val="E7E8EA"/>
    <a:srgbClr val="F9E0C7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62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34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CED640-2A2B-41E2-AB1A-2A9B21BAA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60FCBB-74D1-4934-9315-C0912B5EFF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086D18-69A0-4C48-9766-3290BD816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925D46-2DEA-4024-A500-D07DE777F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28ADEB-B9D1-4B13-B548-13FFCB4C8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059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1D265-AA87-4FC5-9A56-12446F39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42CDF6-EC77-4FE2-B43F-6B7DDE3A3D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3130CE-5363-48CB-A340-0F0493EC6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633B3F-F69B-4A0F-B85F-5EEC5C2E6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12582E-10D0-4F57-B41B-7BC86F51C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641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FB77D58-5D45-4986-9735-A8BCF75895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DCE1AA-D2E3-4F6E-807B-1BC99D2FDD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CCB4F6-10F4-4A43-9EDD-10822AEBD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F8C7BF-F87C-4DD4-A764-DA24BBDDC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09CD3B-5C66-464D-9770-FC83699EA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61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B2C1A-03F4-4194-B2FF-52CEE01D9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F7A8CC-C4C9-41DF-9E73-115DA82FB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D683D0-42B0-45C1-8E15-D648E076C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6AB831-851A-4453-B5AE-4BD708A45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0560B2-CCC8-42CC-9754-69F08BBA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917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F80FF-C6A2-494D-B2B5-DCED81A4C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1B49E0-2ED4-4ED6-9525-651A00DD6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670E02-DBEA-4EAA-A963-09D5CD651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AA1F08-AC83-4710-87FC-BA2845918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86418F-E4E5-4E49-8867-86DD936FF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081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9095B1-6867-4341-BB7A-B1192E10D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2FCF58-073E-4332-A193-A5C728DCB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12EDE3-5F22-459C-B14E-0E9E4D947E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B47649-78BE-48C3-9619-1393EC25C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63AF48-1D8D-43CE-B4EF-EA283C34C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CE8652-6E13-462A-BA65-CE492BB78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211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EC0A6B-6C98-49D9-A1C8-B1C3AE705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2181C6-4AD0-4DF9-AFA1-3ECD807D8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47CC88-A24C-42F5-BAB7-8668B1596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E3DD69-B51F-44CB-8A7F-9C916C9D35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493277A-5D98-4489-903E-F54234DD7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35922D4-5778-464C-9D4B-53441E81D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8B2B1A9-4C55-4C24-96B8-CDA690065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89758BE-1158-45B0-888E-FBF36F80C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097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CDACC5-7103-41D4-928B-EA6EEA408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AA7162-D5F1-4233-B44B-2A519568F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A707E3F-284F-40F6-9E4A-F11A61BE6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D266D2-4B7E-4B5C-BBF0-36CF7A95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517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AF4FE7-090A-4B5B-BCB1-309C8B80A7D7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7F7AA4-209D-4689-AA02-D04B4EDEF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85722C-8A72-448E-8B83-EF7C5AF93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24A6E7-8728-4C8A-82A6-A6C3CA90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34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FCA1F-DBEC-4F64-A69D-D69080070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91CC70-5093-42C4-8978-1F2D73632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786617-699B-488F-8721-F3B668462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4FC728-03B7-400E-B1AE-2A5B4D18F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97A1CA-2B06-47D1-87BB-6FA3AB170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FA3FAE-923B-44C6-A3D4-934B76B46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205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C06F8E-3219-4BC9-AC48-C3DC6CFCE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304C55E-16F2-4CAF-9384-FC1D4F080F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AD510D-2B1E-4164-AED3-22DE5492E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7433D4-FB86-4AFF-B6A8-F8E3F1BEB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BCFB19-C751-424E-B3D4-EEB9597C4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8B9F28-5458-46D5-A25A-B0BBEAA7D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924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AB1C4B-3767-46EA-A3DE-A1B389DE7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696137-0F59-4406-87C1-C506DAFF0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8FC2BC-E05F-4E79-B480-7DC4C5E52C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BC401-CFCF-4CBF-8250-0F6535AAC3D8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3E4EED-EEA6-4898-9A84-042E4F271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5F8E61-8F4C-46F9-B605-3C0D16F5FB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814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ez/home" TargetMode="External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app.fibud.kr/home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142514" y="5916863"/>
            <a:ext cx="3759200" cy="525379"/>
          </a:xfrm>
        </p:spPr>
        <p:txBody>
          <a:bodyPr anchor="b"/>
          <a:lstStyle/>
          <a:p>
            <a:r>
              <a:rPr lang="ko-KR" altLang="en-US" b="1" dirty="0" err="1" smtClean="0"/>
              <a:t>김홍택</a:t>
            </a:r>
            <a:r>
              <a:rPr lang="en-US" altLang="ko-KR" b="1" dirty="0" smtClean="0"/>
              <a:t>  </a:t>
            </a:r>
            <a:r>
              <a:rPr lang="ko-KR" altLang="en-US" b="1" dirty="0" err="1" smtClean="0"/>
              <a:t>박주형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한수진</a:t>
            </a:r>
            <a:endParaRPr lang="ko-KR" altLang="en-US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1660E10-9865-4A2A-A842-5CF8813FC684}"/>
              </a:ext>
            </a:extLst>
          </p:cNvPr>
          <p:cNvCxnSpPr>
            <a:cxnSpLocks/>
          </p:cNvCxnSpPr>
          <p:nvPr/>
        </p:nvCxnSpPr>
        <p:spPr>
          <a:xfrm>
            <a:off x="4093029" y="5483727"/>
            <a:ext cx="8098971" cy="0"/>
          </a:xfrm>
          <a:prstGeom prst="line">
            <a:avLst/>
          </a:prstGeom>
          <a:ln w="254000">
            <a:solidFill>
              <a:srgbClr val="0187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705" y="4169878"/>
            <a:ext cx="4572009" cy="109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5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72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1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627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smtClean="0"/>
              <a:t>기능상세</a:t>
            </a:r>
            <a:endParaRPr lang="ko-KR" altLang="en-US" sz="3600" spc="-300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E9B08DB-0C4D-4694-BA7B-67B961960AD2}"/>
              </a:ext>
            </a:extLst>
          </p:cNvPr>
          <p:cNvCxnSpPr/>
          <p:nvPr/>
        </p:nvCxnSpPr>
        <p:spPr>
          <a:xfrm>
            <a:off x="524155" y="2018185"/>
            <a:ext cx="11302085" cy="26741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892BE55-5F04-4595-9CF8-9E0AACB9CD45}"/>
              </a:ext>
            </a:extLst>
          </p:cNvPr>
          <p:cNvSpPr txBox="1"/>
          <p:nvPr/>
        </p:nvSpPr>
        <p:spPr>
          <a:xfrm>
            <a:off x="524155" y="937219"/>
            <a:ext cx="3756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smtClean="0">
                <a:solidFill>
                  <a:schemeClr val="accent1"/>
                </a:solidFill>
                <a:latin typeface="+mj-ea"/>
              </a:rPr>
              <a:t>기능 소개</a:t>
            </a:r>
            <a:endParaRPr lang="ko-KR" altLang="en-US" sz="5400" b="1" dirty="0">
              <a:solidFill>
                <a:schemeClr val="accent1"/>
              </a:solidFill>
              <a:latin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837565" y="2688161"/>
            <a:ext cx="3249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mtClean="0"/>
              <a:t>1.</a:t>
            </a:r>
            <a:r>
              <a:rPr lang="ko-KR" altLang="en-US" sz="2000" b="1" smtClean="0"/>
              <a:t>사용자 원하는 트레이너 </a:t>
            </a:r>
            <a:endParaRPr lang="en-US" altLang="ko-KR" sz="2000" b="1" smtClean="0"/>
          </a:p>
          <a:p>
            <a:pPr algn="ctr"/>
            <a:r>
              <a:rPr lang="ko-KR" altLang="en-US" sz="2000" b="1" smtClean="0"/>
              <a:t>영상 </a:t>
            </a:r>
            <a:r>
              <a:rPr lang="ko-KR" altLang="en-US" sz="2000" b="1" smtClean="0"/>
              <a:t>즐겨찾기 기능</a:t>
            </a:r>
            <a:endParaRPr lang="en-US" altLang="ko-KR" sz="2000" b="1" smtClean="0"/>
          </a:p>
          <a:p>
            <a:pPr marL="457200" indent="-457200" algn="ctr">
              <a:buAutoNum type="arabicPeriod"/>
            </a:pPr>
            <a:endParaRPr lang="en-US" altLang="ko-KR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837565" y="3860504"/>
            <a:ext cx="3249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mtClean="0"/>
              <a:t>2. </a:t>
            </a:r>
            <a:r>
              <a:rPr lang="ko-KR" altLang="en-US" sz="2000" b="1" smtClean="0"/>
              <a:t>사용자 카테고리별 </a:t>
            </a:r>
            <a:r>
              <a:rPr lang="en-US" altLang="ko-KR" sz="2000" b="1" smtClean="0"/>
              <a:t>, </a:t>
            </a:r>
            <a:r>
              <a:rPr lang="ko-KR" altLang="en-US" sz="2000" b="1" smtClean="0"/>
              <a:t>영상 검색 키워드별 조회 기능</a:t>
            </a:r>
            <a:endParaRPr lang="en-US" altLang="ko-KR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224082" y="5157975"/>
            <a:ext cx="4037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mtClean="0"/>
              <a:t>3. </a:t>
            </a:r>
            <a:r>
              <a:rPr lang="ko-KR" altLang="en-US" sz="2000" b="1" smtClean="0"/>
              <a:t>트레이너 영상 등록기능</a:t>
            </a:r>
            <a:endParaRPr lang="en-US" altLang="ko-KR" sz="2000" b="1" smtClean="0"/>
          </a:p>
          <a:p>
            <a:pPr algn="ctr"/>
            <a:endParaRPr lang="en-US" altLang="ko-KR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6969061" y="2688161"/>
            <a:ext cx="428105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4</a:t>
            </a:r>
            <a:r>
              <a:rPr lang="en-US" altLang="ko-KR" b="1" smtClean="0"/>
              <a:t>. </a:t>
            </a:r>
            <a:r>
              <a:rPr lang="ko-KR" altLang="en-US" b="1" smtClean="0"/>
              <a:t>신규</a:t>
            </a:r>
            <a:r>
              <a:rPr lang="en-US" altLang="ko-KR" b="1" smtClean="0"/>
              <a:t>,</a:t>
            </a:r>
            <a:r>
              <a:rPr lang="ko-KR" altLang="en-US" b="1" smtClean="0"/>
              <a:t>기존 트레이너 권한 승인 </a:t>
            </a:r>
            <a:r>
              <a:rPr lang="en-US" altLang="ko-KR" b="1" smtClean="0"/>
              <a:t>,</a:t>
            </a:r>
            <a:r>
              <a:rPr lang="ko-KR" altLang="en-US" b="1" smtClean="0"/>
              <a:t>취소기능</a:t>
            </a:r>
            <a:endParaRPr lang="en-US" altLang="ko-KR" b="1" smtClean="0"/>
          </a:p>
          <a:p>
            <a:pPr algn="ctr"/>
            <a:endParaRPr lang="en-US" altLang="ko-KR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6807464" y="3844893"/>
            <a:ext cx="3249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/>
              <a:t>5</a:t>
            </a:r>
            <a:r>
              <a:rPr lang="en-US" altLang="ko-KR" sz="2000" b="1" smtClean="0"/>
              <a:t>. </a:t>
            </a:r>
            <a:r>
              <a:rPr lang="ko-KR" altLang="en-US" sz="2000" b="1" smtClean="0"/>
              <a:t>사용자 상담 신청기능</a:t>
            </a:r>
            <a:endParaRPr lang="en-US" altLang="ko-KR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6807464" y="5172133"/>
            <a:ext cx="3249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mtClean="0"/>
              <a:t>6. </a:t>
            </a:r>
            <a:r>
              <a:rPr lang="ko-KR" altLang="en-US" sz="2000" b="1" smtClean="0"/>
              <a:t>사용자 영상 신고기능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166691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72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1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627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smtClean="0"/>
              <a:t>기능상세</a:t>
            </a:r>
            <a:endParaRPr lang="ko-KR" altLang="en-US" sz="3600" spc="-300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E9B08DB-0C4D-4694-BA7B-67B961960AD2}"/>
              </a:ext>
            </a:extLst>
          </p:cNvPr>
          <p:cNvCxnSpPr/>
          <p:nvPr/>
        </p:nvCxnSpPr>
        <p:spPr>
          <a:xfrm>
            <a:off x="524155" y="2018185"/>
            <a:ext cx="11302085" cy="26741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892BE55-5F04-4595-9CF8-9E0AACB9CD45}"/>
              </a:ext>
            </a:extLst>
          </p:cNvPr>
          <p:cNvSpPr txBox="1"/>
          <p:nvPr/>
        </p:nvSpPr>
        <p:spPr>
          <a:xfrm>
            <a:off x="524155" y="937219"/>
            <a:ext cx="3756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smtClean="0">
                <a:solidFill>
                  <a:schemeClr val="accent1"/>
                </a:solidFill>
                <a:latin typeface="+mj-ea"/>
              </a:rPr>
              <a:t>사용자 기능</a:t>
            </a:r>
            <a:endParaRPr lang="ko-KR" altLang="en-US" sz="5400" b="1" dirty="0">
              <a:solidFill>
                <a:schemeClr val="accent1"/>
              </a:solidFill>
              <a:latin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449340" y="2280899"/>
            <a:ext cx="3249824" cy="4847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mtClean="0"/>
              <a:t>사용자</a:t>
            </a:r>
            <a:endParaRPr lang="en-US" altLang="ko-KR" sz="2000" b="1" smtClean="0"/>
          </a:p>
          <a:p>
            <a:pPr algn="ctr"/>
            <a:endParaRPr lang="en-US" altLang="ko-KR" sz="20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900" smtClean="0"/>
              <a:t>로그인</a:t>
            </a:r>
            <a:r>
              <a:rPr lang="en-US" altLang="ko-KR" sz="1900"/>
              <a:t> </a:t>
            </a:r>
            <a:r>
              <a:rPr lang="en-US" altLang="ko-KR" sz="1900" smtClean="0"/>
              <a:t>, </a:t>
            </a:r>
            <a:r>
              <a:rPr lang="ko-KR" altLang="en-US" sz="1900" smtClean="0"/>
              <a:t>회원가입</a:t>
            </a:r>
            <a:endParaRPr lang="en-US" altLang="ko-KR" sz="19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900" smtClean="0"/>
              <a:t>트레이너의 영상조회</a:t>
            </a:r>
            <a:endParaRPr lang="en-US" altLang="ko-KR" sz="19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900" smtClean="0"/>
              <a:t>트레이너의 정보조회 </a:t>
            </a:r>
            <a:endParaRPr lang="en-US" altLang="ko-KR" sz="19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900" smtClean="0"/>
              <a:t>영상신고 기능</a:t>
            </a:r>
            <a:endParaRPr lang="en-US" altLang="ko-KR" sz="19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900" smtClean="0"/>
              <a:t>공지사항 조회기능</a:t>
            </a:r>
            <a:endParaRPr lang="en-US" altLang="ko-KR" sz="19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900" smtClean="0"/>
              <a:t>상담신청 </a:t>
            </a:r>
            <a:r>
              <a:rPr lang="en-US" altLang="ko-KR" sz="1900" smtClean="0"/>
              <a:t>, </a:t>
            </a:r>
            <a:r>
              <a:rPr lang="ko-KR" altLang="en-US" sz="1900" smtClean="0"/>
              <a:t>조회 </a:t>
            </a:r>
            <a:r>
              <a:rPr lang="en-US" altLang="ko-KR" sz="1900" smtClean="0"/>
              <a:t>, </a:t>
            </a:r>
            <a:r>
              <a:rPr lang="ko-KR" altLang="en-US" sz="1900" smtClean="0"/>
              <a:t>결과 확인</a:t>
            </a:r>
            <a:endParaRPr lang="en-US" altLang="ko-KR" sz="19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900" smtClean="0"/>
              <a:t>즐겨찾기 트레이너</a:t>
            </a:r>
            <a:endParaRPr lang="en-US" altLang="ko-KR" sz="19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900" smtClean="0"/>
              <a:t>즐겨찾기 영상</a:t>
            </a:r>
            <a:endParaRPr lang="en-US" altLang="ko-KR" sz="19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900" smtClean="0"/>
              <a:t>즐겨찾기한 리스트 조회 가능</a:t>
            </a:r>
            <a:endParaRPr lang="en-US" altLang="ko-KR" sz="19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900" smtClean="0"/>
              <a:t>영상 키워드별로 조회가능</a:t>
            </a:r>
            <a:endParaRPr lang="en-US" altLang="ko-KR" sz="19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900" smtClean="0"/>
              <a:t>검색별 영상 조회</a:t>
            </a:r>
            <a:endParaRPr lang="en-US" altLang="ko-KR" sz="1900" smtClean="0"/>
          </a:p>
          <a:p>
            <a:endParaRPr lang="en-US" altLang="ko-KR" sz="2000" smtClean="0"/>
          </a:p>
          <a:p>
            <a:endParaRPr lang="en-US" altLang="ko-KR" sz="2000" b="1"/>
          </a:p>
          <a:p>
            <a:endParaRPr lang="en-US" altLang="ko-KR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4281055" y="2280897"/>
            <a:ext cx="3249824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mtClean="0"/>
              <a:t>트레이너</a:t>
            </a:r>
            <a:endParaRPr lang="en-US" altLang="ko-KR" sz="2000" b="1" smtClean="0"/>
          </a:p>
          <a:p>
            <a:pPr algn="ctr"/>
            <a:endParaRPr lang="en-US" altLang="ko-KR" sz="20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900" smtClean="0"/>
              <a:t>로그인</a:t>
            </a:r>
            <a:r>
              <a:rPr lang="en-US" altLang="ko-KR" sz="1900"/>
              <a:t> </a:t>
            </a:r>
            <a:r>
              <a:rPr lang="en-US" altLang="ko-KR" sz="1900" smtClean="0"/>
              <a:t>, </a:t>
            </a:r>
            <a:r>
              <a:rPr lang="ko-KR" altLang="en-US" sz="1900" smtClean="0"/>
              <a:t>회원가입</a:t>
            </a:r>
            <a:endParaRPr lang="en-US" altLang="ko-KR" sz="19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900" smtClean="0"/>
              <a:t>영상등록 </a:t>
            </a:r>
            <a:r>
              <a:rPr lang="en-US" altLang="ko-KR" sz="1900" smtClean="0"/>
              <a:t>, </a:t>
            </a:r>
            <a:r>
              <a:rPr lang="ko-KR" altLang="en-US" sz="1900" smtClean="0"/>
              <a:t>수정 </a:t>
            </a:r>
            <a:r>
              <a:rPr lang="en-US" altLang="ko-KR" sz="1900" smtClean="0"/>
              <a:t>, </a:t>
            </a:r>
            <a:r>
              <a:rPr lang="ko-KR" altLang="en-US" sz="1900" smtClean="0"/>
              <a:t>삭제</a:t>
            </a:r>
            <a:endParaRPr lang="en-US" altLang="ko-KR" sz="19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900" smtClean="0"/>
              <a:t>상담신청 내역 조회 </a:t>
            </a:r>
            <a:r>
              <a:rPr lang="en-US" altLang="ko-KR" sz="1900" smtClean="0"/>
              <a:t>, </a:t>
            </a:r>
            <a:r>
              <a:rPr lang="ko-KR" altLang="en-US" sz="1900" smtClean="0"/>
              <a:t>승인</a:t>
            </a:r>
            <a:endParaRPr lang="en-US" altLang="ko-KR" sz="19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900" smtClean="0"/>
              <a:t>본인영상등록한 리스트 조회</a:t>
            </a:r>
            <a:endParaRPr lang="en-US" altLang="ko-KR" sz="19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900" smtClean="0"/>
              <a:t>영상 키워드별로 조회가능</a:t>
            </a:r>
            <a:endParaRPr lang="en-US" altLang="ko-KR" sz="19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900" smtClean="0"/>
              <a:t>검색별 영상 조회</a:t>
            </a:r>
            <a:endParaRPr lang="en-US" altLang="ko-KR" sz="190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smtClean="0"/>
          </a:p>
          <a:p>
            <a:endParaRPr lang="en-US" altLang="ko-KR" sz="2000" b="1"/>
          </a:p>
          <a:p>
            <a:endParaRPr lang="en-US" altLang="ko-KR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7789025" y="2280898"/>
            <a:ext cx="403721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mtClean="0"/>
              <a:t>사용자</a:t>
            </a:r>
            <a:endParaRPr lang="en-US" altLang="ko-KR" sz="2000" b="1" smtClean="0"/>
          </a:p>
          <a:p>
            <a:pPr algn="ctr"/>
            <a:endParaRPr lang="en-US" altLang="ko-KR" sz="20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신규 회원가입한 트레이너 권한 승인 </a:t>
            </a:r>
            <a:endParaRPr lang="en-US" altLang="ko-KR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특정 트레이너 권한부여 </a:t>
            </a:r>
            <a:r>
              <a:rPr lang="en-US" altLang="ko-KR" smtClean="0"/>
              <a:t>,</a:t>
            </a:r>
            <a:r>
              <a:rPr lang="ko-KR" altLang="en-US" smtClean="0"/>
              <a:t>취소</a:t>
            </a:r>
            <a:endParaRPr lang="en-US" altLang="ko-KR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영상신고내역 확인후 영상 삭제</a:t>
            </a:r>
            <a:endParaRPr lang="en-US" altLang="ko-KR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공통공지사항 등록 </a:t>
            </a:r>
            <a:r>
              <a:rPr lang="en-US" altLang="ko-KR" smtClean="0"/>
              <a:t>, </a:t>
            </a:r>
            <a:r>
              <a:rPr lang="ko-KR" altLang="en-US" smtClean="0"/>
              <a:t>수정</a:t>
            </a:r>
            <a:r>
              <a:rPr lang="en-US" altLang="ko-KR"/>
              <a:t> </a:t>
            </a:r>
            <a:r>
              <a:rPr lang="en-US" altLang="ko-KR" smtClean="0"/>
              <a:t>, </a:t>
            </a:r>
            <a:r>
              <a:rPr lang="ko-KR" altLang="en-US" smtClean="0"/>
              <a:t>삭제</a:t>
            </a:r>
            <a:endParaRPr lang="en-US" altLang="ko-KR" smtClean="0"/>
          </a:p>
          <a:p>
            <a:endParaRPr lang="en-US" altLang="ko-KR" sz="2000" b="1"/>
          </a:p>
          <a:p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254819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</a:t>
            </a:r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/>
              <a:t>기능 상세</a:t>
            </a:r>
            <a:endParaRPr lang="ko-KR" altLang="en-US" sz="3600" spc="-3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2BE55-5F04-4595-9CF8-9E0AACB9CD45}"/>
              </a:ext>
            </a:extLst>
          </p:cNvPr>
          <p:cNvSpPr txBox="1"/>
          <p:nvPr/>
        </p:nvSpPr>
        <p:spPr>
          <a:xfrm>
            <a:off x="598970" y="797067"/>
            <a:ext cx="63738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accent1"/>
                </a:solidFill>
                <a:latin typeface="+mj-ea"/>
              </a:rPr>
              <a:t>요구사항 정의서</a:t>
            </a:r>
            <a:r>
              <a:rPr lang="en-US" altLang="ko-KR" sz="4000" b="1" dirty="0">
                <a:solidFill>
                  <a:schemeClr val="accent1"/>
                </a:solidFill>
                <a:latin typeface="+mj-ea"/>
              </a:rPr>
              <a:t> </a:t>
            </a:r>
            <a:r>
              <a:rPr lang="en-US" altLang="ko-KR" sz="4000" b="1" dirty="0" smtClean="0">
                <a:solidFill>
                  <a:schemeClr val="accent1"/>
                </a:solidFill>
                <a:latin typeface="+mj-ea"/>
              </a:rPr>
              <a:t>– </a:t>
            </a:r>
            <a:r>
              <a:rPr lang="ko-KR" altLang="en-US" sz="4000" b="1" dirty="0" smtClean="0">
                <a:solidFill>
                  <a:schemeClr val="accent1"/>
                </a:solidFill>
                <a:latin typeface="+mj-ea"/>
              </a:rPr>
              <a:t>공통</a:t>
            </a:r>
            <a:r>
              <a:rPr lang="en-US" altLang="ko-KR" sz="4000" b="1" dirty="0" smtClean="0">
                <a:solidFill>
                  <a:schemeClr val="accent1"/>
                </a:solidFill>
                <a:latin typeface="+mj-ea"/>
              </a:rPr>
              <a:t>, </a:t>
            </a:r>
            <a:r>
              <a:rPr lang="ko-KR" altLang="en-US" sz="4000" b="1" dirty="0" smtClean="0">
                <a:solidFill>
                  <a:schemeClr val="accent1"/>
                </a:solidFill>
                <a:latin typeface="+mj-ea"/>
              </a:rPr>
              <a:t>관리자</a:t>
            </a:r>
            <a:endParaRPr lang="ko-KR" altLang="en-US" sz="4000" b="1" dirty="0">
              <a:solidFill>
                <a:schemeClr val="accent1"/>
              </a:solidFill>
              <a:latin typeface="+mj-ea"/>
            </a:endParaRPr>
          </a:p>
        </p:txBody>
      </p:sp>
      <p:graphicFrame>
        <p:nvGraphicFramePr>
          <p:cNvPr id="11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3912813"/>
              </p:ext>
            </p:extLst>
          </p:nvPr>
        </p:nvGraphicFramePr>
        <p:xfrm>
          <a:off x="598970" y="1585829"/>
          <a:ext cx="1108041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61">
                  <a:extLst>
                    <a:ext uri="{9D8B030D-6E8A-4147-A177-3AD203B41FA5}">
                      <a16:colId xmlns:a16="http://schemas.microsoft.com/office/drawing/2014/main" val="4046919094"/>
                    </a:ext>
                  </a:extLst>
                </a:gridCol>
                <a:gridCol w="1687484">
                  <a:extLst>
                    <a:ext uri="{9D8B030D-6E8A-4147-A177-3AD203B41FA5}">
                      <a16:colId xmlns:a16="http://schemas.microsoft.com/office/drawing/2014/main" val="1531862027"/>
                    </a:ext>
                  </a:extLst>
                </a:gridCol>
                <a:gridCol w="1886989">
                  <a:extLst>
                    <a:ext uri="{9D8B030D-6E8A-4147-A177-3AD203B41FA5}">
                      <a16:colId xmlns:a16="http://schemas.microsoft.com/office/drawing/2014/main" val="3465725144"/>
                    </a:ext>
                  </a:extLst>
                </a:gridCol>
                <a:gridCol w="6517179">
                  <a:extLst>
                    <a:ext uri="{9D8B030D-6E8A-4147-A177-3AD203B41FA5}">
                      <a16:colId xmlns:a16="http://schemas.microsoft.com/office/drawing/2014/main" val="1728012910"/>
                    </a:ext>
                  </a:extLst>
                </a:gridCol>
              </a:tblGrid>
              <a:tr h="3287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구분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서비스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ko-KR" altLang="en-US" sz="1600" dirty="0" smtClean="0"/>
                        <a:t>메뉴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요구사항 명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세부 요구사항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249280"/>
                  </a:ext>
                </a:extLst>
              </a:tr>
              <a:tr h="328757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공통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회원가입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회원 분류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사용자와 트레이너로 구분하여 회원가입 가능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2266611"/>
                  </a:ext>
                </a:extLst>
              </a:tr>
              <a:tr h="32875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로그인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ID </a:t>
                      </a:r>
                      <a:r>
                        <a:rPr lang="ko-KR" altLang="en-US" sz="1600" dirty="0" smtClean="0"/>
                        <a:t>로그인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[ID], [</a:t>
                      </a:r>
                      <a:r>
                        <a:rPr lang="ko-KR" altLang="en-US" sz="1600" dirty="0" smtClean="0"/>
                        <a:t>비밀번호</a:t>
                      </a:r>
                      <a:r>
                        <a:rPr lang="en-US" altLang="ko-KR" sz="1600" dirty="0" smtClean="0"/>
                        <a:t>]</a:t>
                      </a:r>
                      <a:r>
                        <a:rPr lang="ko-KR" altLang="en-US" sz="1600" dirty="0" smtClean="0"/>
                        <a:t>를 입력하여 로그인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347078"/>
                  </a:ext>
                </a:extLst>
              </a:tr>
              <a:tr h="32875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로그아웃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ID </a:t>
                      </a:r>
                      <a:r>
                        <a:rPr lang="ko-KR" altLang="en-US" sz="1600" dirty="0" smtClean="0"/>
                        <a:t>로그아웃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30</a:t>
                      </a:r>
                      <a:r>
                        <a:rPr lang="ko-KR" altLang="en-US" sz="1600" dirty="0" smtClean="0"/>
                        <a:t>분 세션 </a:t>
                      </a:r>
                      <a:r>
                        <a:rPr lang="ko-KR" altLang="en-US" sz="1600" dirty="0" err="1" smtClean="0"/>
                        <a:t>만료시</a:t>
                      </a:r>
                      <a:r>
                        <a:rPr lang="ko-KR" altLang="en-US" sz="1600" dirty="0" smtClean="0"/>
                        <a:t> 자동 로그아웃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2698882"/>
                  </a:ext>
                </a:extLst>
              </a:tr>
              <a:tr h="32875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메인 페이지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로그인 상태 표시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로그인 시 </a:t>
                      </a:r>
                      <a:r>
                        <a:rPr lang="en-US" altLang="ko-KR" sz="1600" dirty="0" smtClean="0"/>
                        <a:t>[</a:t>
                      </a:r>
                      <a:r>
                        <a:rPr lang="ko-KR" altLang="en-US" sz="1600" dirty="0" smtClean="0"/>
                        <a:t>이름</a:t>
                      </a:r>
                      <a:r>
                        <a:rPr lang="en-US" altLang="ko-KR" sz="1600" dirty="0" smtClean="0"/>
                        <a:t>] </a:t>
                      </a:r>
                      <a:r>
                        <a:rPr lang="ko-KR" altLang="en-US" sz="1600" dirty="0" smtClean="0"/>
                        <a:t>님 환영합니다 안내 문구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6853634"/>
                  </a:ext>
                </a:extLst>
              </a:tr>
              <a:tr h="32875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키워드 분류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관심있는 운동 </a:t>
                      </a:r>
                      <a:r>
                        <a:rPr lang="ko-KR" altLang="en-US" sz="1600" dirty="0" err="1" smtClean="0"/>
                        <a:t>키워드별</a:t>
                      </a:r>
                      <a:r>
                        <a:rPr lang="ko-KR" altLang="en-US" sz="1600" dirty="0" smtClean="0"/>
                        <a:t> 영상 리스트 확인가능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0422213"/>
                  </a:ext>
                </a:extLst>
              </a:tr>
              <a:tr h="32875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운동영상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전체 운동 영상 리스트 확인가능</a:t>
                      </a:r>
                      <a:r>
                        <a:rPr lang="ko-KR" altLang="en-US" sz="1600" baseline="0" dirty="0" smtClean="0"/>
                        <a:t> </a:t>
                      </a:r>
                      <a:r>
                        <a:rPr lang="en-US" altLang="ko-KR" sz="1600" baseline="0" dirty="0" smtClean="0"/>
                        <a:t>/ </a:t>
                      </a:r>
                      <a:r>
                        <a:rPr lang="ko-KR" altLang="en-US" sz="1600" baseline="0" dirty="0" err="1" smtClean="0"/>
                        <a:t>비로그인시</a:t>
                      </a:r>
                      <a:r>
                        <a:rPr lang="ko-KR" altLang="en-US" sz="1600" baseline="0" dirty="0" smtClean="0"/>
                        <a:t> 목록 버튼만 출력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2251323"/>
                  </a:ext>
                </a:extLst>
              </a:tr>
              <a:tr h="32875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트레이너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전체 트레이너 리스트 확인가능 </a:t>
                      </a:r>
                      <a:r>
                        <a:rPr lang="en-US" altLang="ko-KR" sz="1600" baseline="0" dirty="0" smtClean="0"/>
                        <a:t>/ </a:t>
                      </a:r>
                      <a:r>
                        <a:rPr lang="ko-KR" altLang="en-US" sz="1600" baseline="0" dirty="0" err="1" smtClean="0"/>
                        <a:t>비로그인시</a:t>
                      </a:r>
                      <a:r>
                        <a:rPr lang="ko-KR" altLang="en-US" sz="1600" baseline="0" dirty="0" smtClean="0"/>
                        <a:t> 목록 버튼만 출력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8567726"/>
                  </a:ext>
                </a:extLst>
              </a:tr>
              <a:tr h="32875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공지사항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공지사항 열람 가능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314309"/>
                  </a:ext>
                </a:extLst>
              </a:tr>
              <a:tr h="32875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검색 기능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검색어</a:t>
                      </a:r>
                      <a:r>
                        <a:rPr lang="ko-KR" altLang="en-US" sz="1600" dirty="0" smtClean="0"/>
                        <a:t> 일부 포함 전체 컨텐츠 검색 가능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6745315"/>
                  </a:ext>
                </a:extLst>
              </a:tr>
              <a:tr h="328757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관리자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7E8EA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관리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7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트레이너 권한 승인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회원가입을 신청한 트레이너 권한 승인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883492"/>
                  </a:ext>
                </a:extLst>
              </a:tr>
              <a:tr h="32875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트레이너 권한 삭제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승인되었던 트레이너 회원 권한 삭제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4524261"/>
                  </a:ext>
                </a:extLst>
              </a:tr>
              <a:tr h="3287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영상 삭제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트레이너가 업로드한 영상 삭제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3424602"/>
                  </a:ext>
                </a:extLst>
              </a:tr>
              <a:tr h="32875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공지 사항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등록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수정</a:t>
                      </a:r>
                      <a:r>
                        <a:rPr lang="en-US" altLang="ko-KR" sz="1600" dirty="0" smtClean="0"/>
                        <a:t>,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조회</a:t>
                      </a:r>
                      <a:r>
                        <a:rPr lang="en-US" altLang="ko-KR" sz="1600" baseline="0" dirty="0" smtClean="0"/>
                        <a:t>, </a:t>
                      </a:r>
                      <a:r>
                        <a:rPr lang="ko-KR" altLang="en-US" sz="1600" baseline="0" dirty="0" smtClean="0"/>
                        <a:t>삭제 기능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1317664"/>
                  </a:ext>
                </a:extLst>
              </a:tr>
              <a:tr h="32875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7E8E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7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신고 관리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신고된 영상 조회 및 삭제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2966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866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</a:t>
            </a:r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/>
              <a:t>기능 상세</a:t>
            </a:r>
            <a:endParaRPr lang="ko-KR" altLang="en-US" sz="3600" spc="-3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2BE55-5F04-4595-9CF8-9E0AACB9CD45}"/>
              </a:ext>
            </a:extLst>
          </p:cNvPr>
          <p:cNvSpPr txBox="1"/>
          <p:nvPr/>
        </p:nvSpPr>
        <p:spPr>
          <a:xfrm>
            <a:off x="598970" y="791647"/>
            <a:ext cx="58705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accent1"/>
                </a:solidFill>
                <a:latin typeface="+mj-ea"/>
              </a:rPr>
              <a:t>요구사항 정의서</a:t>
            </a:r>
            <a:r>
              <a:rPr lang="en-US" altLang="ko-KR" sz="4000" b="1" dirty="0">
                <a:solidFill>
                  <a:schemeClr val="accent1"/>
                </a:solidFill>
                <a:latin typeface="+mj-ea"/>
              </a:rPr>
              <a:t> </a:t>
            </a:r>
            <a:r>
              <a:rPr lang="en-US" altLang="ko-KR" sz="4000" b="1" dirty="0" smtClean="0">
                <a:solidFill>
                  <a:schemeClr val="accent1"/>
                </a:solidFill>
                <a:latin typeface="+mj-ea"/>
              </a:rPr>
              <a:t>– </a:t>
            </a:r>
            <a:r>
              <a:rPr lang="ko-KR" altLang="en-US" sz="4000" b="1" dirty="0" smtClean="0">
                <a:solidFill>
                  <a:schemeClr val="accent1"/>
                </a:solidFill>
                <a:latin typeface="+mj-ea"/>
              </a:rPr>
              <a:t>트레이너</a:t>
            </a:r>
            <a:endParaRPr lang="ko-KR" altLang="en-US" sz="4000" b="1" dirty="0">
              <a:solidFill>
                <a:schemeClr val="accent1"/>
              </a:solidFill>
              <a:latin typeface="+mj-ea"/>
            </a:endParaRPr>
          </a:p>
        </p:txBody>
      </p:sp>
      <p:graphicFrame>
        <p:nvGraphicFramePr>
          <p:cNvPr id="11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4682401"/>
              </p:ext>
            </p:extLst>
          </p:nvPr>
        </p:nvGraphicFramePr>
        <p:xfrm>
          <a:off x="598970" y="1586020"/>
          <a:ext cx="11080413" cy="4918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61">
                  <a:extLst>
                    <a:ext uri="{9D8B030D-6E8A-4147-A177-3AD203B41FA5}">
                      <a16:colId xmlns:a16="http://schemas.microsoft.com/office/drawing/2014/main" val="4046919094"/>
                    </a:ext>
                  </a:extLst>
                </a:gridCol>
                <a:gridCol w="1687484">
                  <a:extLst>
                    <a:ext uri="{9D8B030D-6E8A-4147-A177-3AD203B41FA5}">
                      <a16:colId xmlns:a16="http://schemas.microsoft.com/office/drawing/2014/main" val="1531862027"/>
                    </a:ext>
                  </a:extLst>
                </a:gridCol>
                <a:gridCol w="1886989">
                  <a:extLst>
                    <a:ext uri="{9D8B030D-6E8A-4147-A177-3AD203B41FA5}">
                      <a16:colId xmlns:a16="http://schemas.microsoft.com/office/drawing/2014/main" val="3465725144"/>
                    </a:ext>
                  </a:extLst>
                </a:gridCol>
                <a:gridCol w="6517179">
                  <a:extLst>
                    <a:ext uri="{9D8B030D-6E8A-4147-A177-3AD203B41FA5}">
                      <a16:colId xmlns:a16="http://schemas.microsoft.com/office/drawing/2014/main" val="1728012910"/>
                    </a:ext>
                  </a:extLst>
                </a:gridCol>
              </a:tblGrid>
              <a:tr h="378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구분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서비스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ko-KR" altLang="en-US" sz="1600" dirty="0" smtClean="0"/>
                        <a:t>메뉴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요구사항 명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세부 요구사항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249280"/>
                  </a:ext>
                </a:extLst>
              </a:tr>
              <a:tr h="283742">
                <a:tc rowSpan="1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트레이너</a:t>
                      </a:r>
                      <a:endParaRPr lang="ko-KR" altLang="en-US" sz="1200" dirty="0"/>
                    </a:p>
                  </a:txBody>
                  <a:tcPr anchor="ctr"/>
                </a:tc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회원가입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ID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회원가입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필요 정보 입력해</a:t>
                      </a:r>
                      <a:r>
                        <a:rPr lang="ko-KR" altLang="en-US" sz="1200" baseline="0" dirty="0" smtClean="0"/>
                        <a:t>서 회원 가입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480920"/>
                  </a:ext>
                </a:extLst>
              </a:tr>
              <a:tr h="2837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ID </a:t>
                      </a:r>
                      <a:r>
                        <a:rPr lang="ko-KR" altLang="en-US" sz="1200" dirty="0" err="1" smtClean="0"/>
                        <a:t>중복체크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중복 방지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266611"/>
                  </a:ext>
                </a:extLst>
              </a:tr>
              <a:tr h="2837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비밀번호 체크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비밀번호 재입력 </a:t>
                      </a:r>
                      <a:r>
                        <a:rPr lang="ko-KR" altLang="en-US" sz="1200" dirty="0" err="1" smtClean="0"/>
                        <a:t>불일치시</a:t>
                      </a:r>
                      <a:r>
                        <a:rPr lang="ko-KR" altLang="en-US" sz="1200" dirty="0" smtClean="0"/>
                        <a:t> 회원가입 불가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505127"/>
                  </a:ext>
                </a:extLst>
              </a:tr>
              <a:tr h="2837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연락처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숫자만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입력 필수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47078"/>
                  </a:ext>
                </a:extLst>
              </a:tr>
              <a:tr h="2837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관심 부위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중복 선택 가능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698882"/>
                  </a:ext>
                </a:extLst>
              </a:tr>
              <a:tr h="2837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한줄소개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글자수 </a:t>
                      </a:r>
                      <a:r>
                        <a:rPr lang="en-US" altLang="ko-KR" sz="1200" dirty="0" smtClean="0"/>
                        <a:t>60</a:t>
                      </a:r>
                      <a:r>
                        <a:rPr lang="ko-KR" altLang="en-US" sz="1200" dirty="0" smtClean="0"/>
                        <a:t>자 제한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999613"/>
                  </a:ext>
                </a:extLst>
              </a:tr>
              <a:tr h="2837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이력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글자수 </a:t>
                      </a:r>
                      <a:r>
                        <a:rPr lang="en-US" altLang="ko-KR" sz="1200" dirty="0" smtClean="0"/>
                        <a:t>60</a:t>
                      </a:r>
                      <a:r>
                        <a:rPr lang="ko-KR" altLang="en-US" sz="1200" dirty="0" smtClean="0"/>
                        <a:t>자 제한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668614"/>
                  </a:ext>
                </a:extLst>
              </a:tr>
              <a:tr h="2837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사진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트레이너 프로필에 들어갈 사진 </a:t>
                      </a:r>
                      <a:r>
                        <a:rPr lang="en-US" altLang="ko-KR" sz="1200" dirty="0" smtClean="0"/>
                        <a:t>1</a:t>
                      </a:r>
                      <a:r>
                        <a:rPr lang="ko-KR" altLang="en-US" sz="1200" dirty="0" smtClean="0"/>
                        <a:t>장 제한</a:t>
                      </a:r>
                      <a:r>
                        <a:rPr lang="en-US" altLang="ko-KR" sz="1200" dirty="0" smtClean="0"/>
                        <a:t>(jpg, </a:t>
                      </a:r>
                      <a:r>
                        <a:rPr lang="en-US" altLang="ko-KR" sz="1200" dirty="0" err="1" smtClean="0"/>
                        <a:t>png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548714"/>
                  </a:ext>
                </a:extLst>
              </a:tr>
              <a:tr h="2837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경력 증명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경력 증명서 </a:t>
                      </a:r>
                      <a:r>
                        <a:rPr lang="ko-KR" altLang="en-US" sz="1200" dirty="0" err="1" smtClean="0"/>
                        <a:t>증빙용</a:t>
                      </a:r>
                      <a:r>
                        <a:rPr lang="ko-KR" altLang="en-US" sz="1200" dirty="0" smtClean="0"/>
                        <a:t> 첨부 이미지 제한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268762"/>
                  </a:ext>
                </a:extLst>
              </a:tr>
              <a:tr h="2837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마이 페이지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본인 영상 목록 조회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본인이 업로드한 영상 리스트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853634"/>
                  </a:ext>
                </a:extLst>
              </a:tr>
              <a:tr h="2837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영상 등록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운동 영상 </a:t>
                      </a:r>
                      <a:r>
                        <a:rPr lang="en-US" altLang="ko-KR" sz="1200" dirty="0" smtClean="0"/>
                        <a:t>1</a:t>
                      </a:r>
                      <a:r>
                        <a:rPr lang="ko-KR" altLang="en-US" sz="1200" dirty="0" smtClean="0"/>
                        <a:t>개당 </a:t>
                      </a:r>
                      <a:r>
                        <a:rPr lang="en-US" altLang="ko-KR" sz="1200" dirty="0" smtClean="0"/>
                        <a:t>1Gb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dirty="0" smtClean="0"/>
                        <a:t>제한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en-US" altLang="ko-KR" sz="1200" dirty="0" err="1" smtClean="0"/>
                        <a:t>avi</a:t>
                      </a:r>
                      <a:r>
                        <a:rPr lang="en-US" altLang="ko-KR" sz="1200" dirty="0" smtClean="0"/>
                        <a:t>, mp4)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422213"/>
                  </a:ext>
                </a:extLst>
              </a:tr>
              <a:tr h="2837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영상 수정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영상 수정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251323"/>
                  </a:ext>
                </a:extLst>
              </a:tr>
              <a:tr h="2837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영상 삭제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영상 삭제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567726"/>
                  </a:ext>
                </a:extLst>
              </a:tr>
              <a:tr h="2837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상담 신청 내역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신청받은</a:t>
                      </a:r>
                      <a:r>
                        <a:rPr lang="ko-KR" altLang="en-US" sz="1200" dirty="0" smtClean="0"/>
                        <a:t> 상담 내역 조회 후 상담완료 혹은 취소 가능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883492"/>
                  </a:ext>
                </a:extLst>
              </a:tr>
              <a:tr h="2837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운동 영상 페이지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영상별</a:t>
                      </a:r>
                      <a:r>
                        <a:rPr lang="ko-KR" altLang="en-US" sz="1200" dirty="0" smtClean="0"/>
                        <a:t> 상세보기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전체 영상 목록에서는 </a:t>
                      </a:r>
                      <a:r>
                        <a:rPr lang="ko-KR" altLang="en-US" sz="1200" dirty="0" err="1" smtClean="0"/>
                        <a:t>미리보기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제목 확인 가능 </a:t>
                      </a:r>
                      <a:r>
                        <a:rPr lang="en-US" altLang="ko-KR" sz="1200" dirty="0" smtClean="0"/>
                        <a:t>/ </a:t>
                      </a:r>
                      <a:r>
                        <a:rPr lang="ko-KR" altLang="en-US" sz="1200" dirty="0" smtClean="0"/>
                        <a:t>상세페이지에서 내용 공개 </a:t>
                      </a:r>
                      <a:r>
                        <a:rPr lang="en-US" altLang="ko-KR" sz="1200" dirty="0" smtClean="0"/>
                        <a:t>/ </a:t>
                      </a:r>
                      <a:r>
                        <a:rPr lang="ko-KR" altLang="en-US" sz="1200" dirty="0" smtClean="0"/>
                        <a:t>신고 가능 </a:t>
                      </a:r>
                      <a:r>
                        <a:rPr lang="en-US" altLang="ko-KR" sz="1200" dirty="0" smtClean="0"/>
                        <a:t>/ </a:t>
                      </a:r>
                      <a:r>
                        <a:rPr lang="ko-KR" altLang="en-US" sz="1200" dirty="0" smtClean="0"/>
                        <a:t>트레이너로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317664"/>
                  </a:ext>
                </a:extLst>
              </a:tr>
              <a:tr h="2837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트레이너 페이지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트레이너 상세보기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전체 트레이너 목록에서는 사진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트레이너 이름만 확인 가능 </a:t>
                      </a:r>
                      <a:r>
                        <a:rPr lang="en-US" altLang="ko-KR" sz="1200" dirty="0" smtClean="0"/>
                        <a:t>/ </a:t>
                      </a:r>
                      <a:r>
                        <a:rPr lang="ko-KR" altLang="en-US" sz="1200" dirty="0" smtClean="0"/>
                        <a:t>상세페이지에 트레이너 프로필 공개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2952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41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</a:t>
            </a:r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/>
              <a:t>기능 상세</a:t>
            </a:r>
            <a:endParaRPr lang="ko-KR" altLang="en-US" sz="3600" spc="-3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2BE55-5F04-4595-9CF8-9E0AACB9CD45}"/>
              </a:ext>
            </a:extLst>
          </p:cNvPr>
          <p:cNvSpPr txBox="1"/>
          <p:nvPr/>
        </p:nvSpPr>
        <p:spPr>
          <a:xfrm>
            <a:off x="598970" y="793175"/>
            <a:ext cx="52180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accent1"/>
                </a:solidFill>
                <a:latin typeface="+mj-ea"/>
              </a:rPr>
              <a:t>요구사항 정의서</a:t>
            </a:r>
            <a:r>
              <a:rPr lang="en-US" altLang="ko-KR" sz="4000" b="1" dirty="0">
                <a:solidFill>
                  <a:schemeClr val="accent1"/>
                </a:solidFill>
                <a:latin typeface="+mj-ea"/>
              </a:rPr>
              <a:t> </a:t>
            </a:r>
            <a:r>
              <a:rPr lang="en-US" altLang="ko-KR" sz="4000" b="1" dirty="0" smtClean="0">
                <a:solidFill>
                  <a:schemeClr val="accent1"/>
                </a:solidFill>
                <a:latin typeface="+mj-ea"/>
              </a:rPr>
              <a:t>– </a:t>
            </a:r>
            <a:r>
              <a:rPr lang="ko-KR" altLang="en-US" sz="4000" b="1" dirty="0" smtClean="0">
                <a:solidFill>
                  <a:schemeClr val="accent1"/>
                </a:solidFill>
                <a:latin typeface="+mj-ea"/>
              </a:rPr>
              <a:t>사용자</a:t>
            </a:r>
            <a:endParaRPr lang="ko-KR" altLang="en-US" sz="4000" b="1" dirty="0">
              <a:solidFill>
                <a:schemeClr val="accent1"/>
              </a:solidFill>
              <a:latin typeface="+mj-ea"/>
            </a:endParaRPr>
          </a:p>
        </p:txBody>
      </p:sp>
      <p:graphicFrame>
        <p:nvGraphicFramePr>
          <p:cNvPr id="11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2137492"/>
              </p:ext>
            </p:extLst>
          </p:nvPr>
        </p:nvGraphicFramePr>
        <p:xfrm>
          <a:off x="598970" y="1586357"/>
          <a:ext cx="11080413" cy="4918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61">
                  <a:extLst>
                    <a:ext uri="{9D8B030D-6E8A-4147-A177-3AD203B41FA5}">
                      <a16:colId xmlns:a16="http://schemas.microsoft.com/office/drawing/2014/main" val="4046919094"/>
                    </a:ext>
                  </a:extLst>
                </a:gridCol>
                <a:gridCol w="1687484">
                  <a:extLst>
                    <a:ext uri="{9D8B030D-6E8A-4147-A177-3AD203B41FA5}">
                      <a16:colId xmlns:a16="http://schemas.microsoft.com/office/drawing/2014/main" val="1531862027"/>
                    </a:ext>
                  </a:extLst>
                </a:gridCol>
                <a:gridCol w="1886989">
                  <a:extLst>
                    <a:ext uri="{9D8B030D-6E8A-4147-A177-3AD203B41FA5}">
                      <a16:colId xmlns:a16="http://schemas.microsoft.com/office/drawing/2014/main" val="3465725144"/>
                    </a:ext>
                  </a:extLst>
                </a:gridCol>
                <a:gridCol w="6517179">
                  <a:extLst>
                    <a:ext uri="{9D8B030D-6E8A-4147-A177-3AD203B41FA5}">
                      <a16:colId xmlns:a16="http://schemas.microsoft.com/office/drawing/2014/main" val="1728012910"/>
                    </a:ext>
                  </a:extLst>
                </a:gridCol>
              </a:tblGrid>
              <a:tr h="378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구분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서비스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ko-KR" altLang="en-US" sz="1600" dirty="0" smtClean="0"/>
                        <a:t>메뉴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요구사항 명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세부 요구사항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249280"/>
                  </a:ext>
                </a:extLst>
              </a:tr>
              <a:tr h="283742">
                <a:tc rowSpan="1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사용자</a:t>
                      </a:r>
                      <a:endParaRPr lang="ko-KR" altLang="en-US" sz="1200" dirty="0"/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회원가입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ID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회원가입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필요 정보 입력해</a:t>
                      </a:r>
                      <a:r>
                        <a:rPr lang="ko-KR" altLang="en-US" sz="1200" baseline="0" dirty="0" smtClean="0"/>
                        <a:t>서 회원 가입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480920"/>
                  </a:ext>
                </a:extLst>
              </a:tr>
              <a:tr h="2837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ID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중복체크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중복시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경고창</a:t>
                      </a:r>
                      <a:r>
                        <a:rPr lang="ko-KR" altLang="en-US" sz="1200" dirty="0" smtClean="0"/>
                        <a:t> 이후 회원가입창으로 </a:t>
                      </a:r>
                      <a:r>
                        <a:rPr lang="ko-KR" altLang="en-US" sz="1200" dirty="0" err="1" smtClean="0"/>
                        <a:t>리다이렉트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266611"/>
                  </a:ext>
                </a:extLst>
              </a:tr>
              <a:tr h="2837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비밀번호 체크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비밀번호 재입력 </a:t>
                      </a:r>
                      <a:r>
                        <a:rPr lang="ko-KR" altLang="en-US" sz="1200" dirty="0" err="1" smtClean="0"/>
                        <a:t>불일치시</a:t>
                      </a:r>
                      <a:r>
                        <a:rPr lang="ko-KR" altLang="en-US" sz="1200" dirty="0" smtClean="0"/>
                        <a:t> 회원가입 불가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2573980"/>
                  </a:ext>
                </a:extLst>
              </a:tr>
              <a:tr h="2837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연락처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숫자만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입력 필수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47078"/>
                  </a:ext>
                </a:extLst>
              </a:tr>
              <a:tr h="2837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관심 부위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중복 선택 가능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698882"/>
                  </a:ext>
                </a:extLst>
              </a:tr>
              <a:tr h="2837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마이 페이지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트레이너 </a:t>
                      </a:r>
                      <a:r>
                        <a:rPr lang="ko-KR" altLang="en-US" sz="1200" dirty="0" err="1" smtClean="0"/>
                        <a:t>즐겨찾기</a:t>
                      </a:r>
                      <a:r>
                        <a:rPr lang="ko-KR" altLang="en-US" sz="1200" dirty="0" smtClean="0"/>
                        <a:t> 관리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즐겨찾기한</a:t>
                      </a:r>
                      <a:r>
                        <a:rPr lang="ko-KR" altLang="en-US" sz="1200" dirty="0" smtClean="0"/>
                        <a:t> 트레이너 목록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삭제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853634"/>
                  </a:ext>
                </a:extLst>
              </a:tr>
              <a:tr h="2837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영상 </a:t>
                      </a:r>
                      <a:r>
                        <a:rPr lang="ko-KR" altLang="en-US" sz="1200" dirty="0" err="1" smtClean="0"/>
                        <a:t>즐겨찾기</a:t>
                      </a:r>
                      <a:r>
                        <a:rPr lang="ko-KR" altLang="en-US" sz="1200" dirty="0" smtClean="0"/>
                        <a:t> 관리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즐겨찾기한</a:t>
                      </a:r>
                      <a:r>
                        <a:rPr lang="ko-KR" altLang="en-US" sz="1200" dirty="0" smtClean="0"/>
                        <a:t> 영상 목록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삭제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422213"/>
                  </a:ext>
                </a:extLst>
              </a:tr>
              <a:tr h="2837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회원 정보 수정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회원 정보 수정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이름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아이디 </a:t>
                      </a:r>
                      <a:r>
                        <a:rPr lang="ko-KR" altLang="en-US" sz="1200" dirty="0" err="1" smtClean="0"/>
                        <a:t>변경불가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251323"/>
                  </a:ext>
                </a:extLst>
              </a:tr>
              <a:tr h="2837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신청 내역 조회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신청한 상담 내역 목록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상세 내용 어느 정도 보이게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567726"/>
                  </a:ext>
                </a:extLst>
              </a:tr>
              <a:tr h="2837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신청한 상담 내역 목록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취소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883492"/>
                  </a:ext>
                </a:extLst>
              </a:tr>
              <a:tr h="2837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운동 영상 페이지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CBCE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영상별</a:t>
                      </a:r>
                      <a:r>
                        <a:rPr lang="ko-KR" altLang="en-US" sz="1200" dirty="0" smtClean="0"/>
                        <a:t> 상세보기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전체 영상 목록에서는 </a:t>
                      </a:r>
                      <a:r>
                        <a:rPr lang="ko-KR" altLang="en-US" sz="1200" dirty="0" err="1" smtClean="0"/>
                        <a:t>미리보기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제목 확인 가능 </a:t>
                      </a:r>
                      <a:r>
                        <a:rPr lang="en-US" altLang="ko-KR" sz="1200" dirty="0" smtClean="0"/>
                        <a:t>/ </a:t>
                      </a:r>
                      <a:r>
                        <a:rPr lang="ko-KR" altLang="en-US" sz="1200" dirty="0" smtClean="0"/>
                        <a:t>상세페이지에서 내용 공개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317664"/>
                  </a:ext>
                </a:extLst>
              </a:tr>
              <a:tr h="2837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영상 </a:t>
                      </a:r>
                      <a:r>
                        <a:rPr lang="ko-KR" altLang="en-US" sz="1200" dirty="0" err="1" smtClean="0"/>
                        <a:t>즐겨찾기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영상을 </a:t>
                      </a:r>
                      <a:r>
                        <a:rPr lang="ko-KR" altLang="en-US" sz="1200" dirty="0" err="1" smtClean="0"/>
                        <a:t>즐겨찾기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754785"/>
                  </a:ext>
                </a:extLst>
              </a:tr>
              <a:tr h="2837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CBCE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영상 신고하기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부적합한 영상 신고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6829946"/>
                  </a:ext>
                </a:extLst>
              </a:tr>
              <a:tr h="2837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트레이너 페이지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트레이너 상세보기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전체 트레이너 목록에서는 사진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트레이너 이름만 확인 가능 </a:t>
                      </a:r>
                      <a:r>
                        <a:rPr lang="en-US" altLang="ko-KR" sz="1200" dirty="0" smtClean="0"/>
                        <a:t>/ </a:t>
                      </a:r>
                      <a:r>
                        <a:rPr lang="ko-KR" altLang="en-US" sz="1200" dirty="0" smtClean="0"/>
                        <a:t>상세페이지에 트레이너 프로필 공개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2952457"/>
                  </a:ext>
                </a:extLst>
              </a:tr>
              <a:tr h="2837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트레이너 </a:t>
                      </a:r>
                      <a:r>
                        <a:rPr lang="ko-KR" altLang="en-US" sz="1200" dirty="0" err="1" smtClean="0"/>
                        <a:t>즐겨찾기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트레이너를 </a:t>
                      </a:r>
                      <a:r>
                        <a:rPr lang="ko-KR" altLang="en-US" sz="1200" dirty="0" err="1" smtClean="0"/>
                        <a:t>즐겨찾기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758636"/>
                  </a:ext>
                </a:extLst>
              </a:tr>
              <a:tr h="2837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트레이너 상담신청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상담신청 버튼 </a:t>
                      </a:r>
                      <a:r>
                        <a:rPr lang="ko-KR" altLang="en-US" sz="1200" dirty="0" err="1" smtClean="0"/>
                        <a:t>클릭시</a:t>
                      </a:r>
                      <a:r>
                        <a:rPr lang="ko-KR" altLang="en-US" sz="1200" dirty="0" smtClean="0"/>
                        <a:t> 상담신청 폼으로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300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407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</a:t>
            </a:r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/>
              <a:t>기능 상세</a:t>
            </a:r>
            <a:endParaRPr lang="ko-KR" altLang="en-US" sz="3600" spc="-3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2BE55-5F04-4595-9CF8-9E0AACB9CD45}"/>
              </a:ext>
            </a:extLst>
          </p:cNvPr>
          <p:cNvSpPr txBox="1"/>
          <p:nvPr/>
        </p:nvSpPr>
        <p:spPr>
          <a:xfrm>
            <a:off x="598970" y="791647"/>
            <a:ext cx="63738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err="1" smtClean="0">
                <a:solidFill>
                  <a:schemeClr val="accent1"/>
                </a:solidFill>
                <a:latin typeface="+mj-ea"/>
              </a:rPr>
              <a:t>기능사항</a:t>
            </a:r>
            <a:r>
              <a:rPr lang="ko-KR" altLang="en-US" sz="4000" b="1" dirty="0" smtClean="0">
                <a:solidFill>
                  <a:schemeClr val="accent1"/>
                </a:solidFill>
                <a:latin typeface="+mj-ea"/>
              </a:rPr>
              <a:t> 명세서 </a:t>
            </a:r>
            <a:r>
              <a:rPr lang="en-US" altLang="ko-KR" sz="4000" b="1" dirty="0" smtClean="0">
                <a:solidFill>
                  <a:schemeClr val="accent1"/>
                </a:solidFill>
                <a:latin typeface="+mj-ea"/>
              </a:rPr>
              <a:t>– </a:t>
            </a:r>
            <a:r>
              <a:rPr lang="ko-KR" altLang="en-US" sz="4000" b="1" dirty="0" smtClean="0">
                <a:solidFill>
                  <a:schemeClr val="accent1"/>
                </a:solidFill>
                <a:latin typeface="+mj-ea"/>
              </a:rPr>
              <a:t>공통</a:t>
            </a:r>
            <a:r>
              <a:rPr lang="en-US" altLang="ko-KR" sz="4000" b="1" dirty="0" smtClean="0">
                <a:solidFill>
                  <a:schemeClr val="accent1"/>
                </a:solidFill>
                <a:latin typeface="+mj-ea"/>
              </a:rPr>
              <a:t>, </a:t>
            </a:r>
            <a:r>
              <a:rPr lang="ko-KR" altLang="en-US" sz="4000" b="1" dirty="0" smtClean="0">
                <a:solidFill>
                  <a:schemeClr val="accent1"/>
                </a:solidFill>
                <a:latin typeface="+mj-ea"/>
              </a:rPr>
              <a:t>관리자</a:t>
            </a:r>
            <a:endParaRPr lang="ko-KR" altLang="en-US" sz="4000" b="1" dirty="0">
              <a:solidFill>
                <a:schemeClr val="accent1"/>
              </a:solidFill>
              <a:latin typeface="+mj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36" y="1499533"/>
            <a:ext cx="10560814" cy="508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1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</a:t>
            </a:r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/>
              <a:t>기능 상세</a:t>
            </a:r>
            <a:endParaRPr lang="ko-KR" altLang="en-US" sz="3600" spc="-3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2BE55-5F04-4595-9CF8-9E0AACB9CD45}"/>
              </a:ext>
            </a:extLst>
          </p:cNvPr>
          <p:cNvSpPr txBox="1"/>
          <p:nvPr/>
        </p:nvSpPr>
        <p:spPr>
          <a:xfrm>
            <a:off x="598970" y="791647"/>
            <a:ext cx="58705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err="1" smtClean="0">
                <a:solidFill>
                  <a:schemeClr val="accent1"/>
                </a:solidFill>
                <a:latin typeface="+mj-ea"/>
              </a:rPr>
              <a:t>기능사항</a:t>
            </a:r>
            <a:r>
              <a:rPr lang="ko-KR" altLang="en-US" sz="4000" b="1" dirty="0" smtClean="0">
                <a:solidFill>
                  <a:schemeClr val="accent1"/>
                </a:solidFill>
                <a:latin typeface="+mj-ea"/>
              </a:rPr>
              <a:t> 명세서 </a:t>
            </a:r>
            <a:r>
              <a:rPr lang="en-US" altLang="ko-KR" sz="4000" b="1" dirty="0" smtClean="0">
                <a:solidFill>
                  <a:schemeClr val="accent1"/>
                </a:solidFill>
                <a:latin typeface="+mj-ea"/>
              </a:rPr>
              <a:t>– </a:t>
            </a:r>
            <a:r>
              <a:rPr lang="ko-KR" altLang="en-US" sz="4000" b="1" dirty="0" smtClean="0">
                <a:solidFill>
                  <a:schemeClr val="accent1"/>
                </a:solidFill>
                <a:latin typeface="+mj-ea"/>
              </a:rPr>
              <a:t>트레이너</a:t>
            </a:r>
            <a:endParaRPr lang="ko-KR" altLang="en-US" sz="4000" b="1" dirty="0">
              <a:solidFill>
                <a:schemeClr val="accent1"/>
              </a:solidFill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03745"/>
            <a:ext cx="11939700" cy="466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4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</a:t>
            </a:r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/>
              <a:t>기능 상세</a:t>
            </a:r>
            <a:endParaRPr lang="ko-KR" altLang="en-US" sz="3600" spc="-3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2BE55-5F04-4595-9CF8-9E0AACB9CD45}"/>
              </a:ext>
            </a:extLst>
          </p:cNvPr>
          <p:cNvSpPr txBox="1"/>
          <p:nvPr/>
        </p:nvSpPr>
        <p:spPr>
          <a:xfrm>
            <a:off x="598970" y="791647"/>
            <a:ext cx="52180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err="1" smtClean="0">
                <a:solidFill>
                  <a:schemeClr val="accent1"/>
                </a:solidFill>
                <a:latin typeface="+mj-ea"/>
              </a:rPr>
              <a:t>기능사항</a:t>
            </a:r>
            <a:r>
              <a:rPr lang="ko-KR" altLang="en-US" sz="4000" b="1" dirty="0" smtClean="0">
                <a:solidFill>
                  <a:schemeClr val="accent1"/>
                </a:solidFill>
                <a:latin typeface="+mj-ea"/>
              </a:rPr>
              <a:t> 명세서 </a:t>
            </a:r>
            <a:r>
              <a:rPr lang="en-US" altLang="ko-KR" sz="4000" b="1" dirty="0" smtClean="0">
                <a:solidFill>
                  <a:schemeClr val="accent1"/>
                </a:solidFill>
                <a:latin typeface="+mj-ea"/>
              </a:rPr>
              <a:t>– </a:t>
            </a:r>
            <a:r>
              <a:rPr lang="ko-KR" altLang="en-US" sz="4000" b="1" dirty="0" smtClean="0">
                <a:solidFill>
                  <a:schemeClr val="accent1"/>
                </a:solidFill>
                <a:latin typeface="+mj-ea"/>
              </a:rPr>
              <a:t>사용자</a:t>
            </a:r>
            <a:endParaRPr lang="ko-KR" altLang="en-US" sz="4000" b="1" dirty="0">
              <a:solidFill>
                <a:schemeClr val="accent1"/>
              </a:solidFill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138780"/>
            <a:ext cx="11920624" cy="380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17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</a:t>
            </a:r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/>
              <a:t>기능 상세</a:t>
            </a:r>
            <a:endParaRPr lang="ko-KR" altLang="en-US" sz="3600" spc="-3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2BE55-5F04-4595-9CF8-9E0AACB9CD45}"/>
              </a:ext>
            </a:extLst>
          </p:cNvPr>
          <p:cNvSpPr txBox="1"/>
          <p:nvPr/>
        </p:nvSpPr>
        <p:spPr>
          <a:xfrm>
            <a:off x="3184228" y="121617"/>
            <a:ext cx="6051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/>
                </a:solidFill>
                <a:latin typeface="+mj-ea"/>
              </a:rPr>
              <a:t>논리적 모델링</a:t>
            </a:r>
            <a:r>
              <a:rPr lang="en-US" altLang="ko-KR" sz="3600" b="1" dirty="0" smtClean="0">
                <a:solidFill>
                  <a:schemeClr val="accent1"/>
                </a:solidFill>
                <a:latin typeface="+mj-ea"/>
              </a:rPr>
              <a:t>(ERD </a:t>
            </a:r>
            <a:r>
              <a:rPr lang="ko-KR" altLang="en-US" sz="3600" b="1" dirty="0" smtClean="0">
                <a:solidFill>
                  <a:schemeClr val="accent1"/>
                </a:solidFill>
                <a:latin typeface="+mj-ea"/>
              </a:rPr>
              <a:t>다이어그램</a:t>
            </a:r>
            <a:r>
              <a:rPr lang="en-US" altLang="ko-KR" sz="3600" b="1" dirty="0" smtClean="0">
                <a:solidFill>
                  <a:schemeClr val="accent1"/>
                </a:solidFill>
                <a:latin typeface="+mj-ea"/>
              </a:rPr>
              <a:t>)</a:t>
            </a:r>
            <a:endParaRPr lang="ko-KR" altLang="en-US" sz="3600" b="1" dirty="0">
              <a:solidFill>
                <a:schemeClr val="accent1"/>
              </a:solidFill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2130" y="921834"/>
            <a:ext cx="6874626" cy="575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69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</a:t>
            </a:r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/>
              <a:t>기능 상세</a:t>
            </a:r>
            <a:endParaRPr lang="ko-KR" altLang="en-US" sz="3600" spc="-3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2BE55-5F04-4595-9CF8-9E0AACB9CD45}"/>
              </a:ext>
            </a:extLst>
          </p:cNvPr>
          <p:cNvSpPr txBox="1"/>
          <p:nvPr/>
        </p:nvSpPr>
        <p:spPr>
          <a:xfrm>
            <a:off x="3184228" y="121617"/>
            <a:ext cx="5554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/>
                </a:solidFill>
                <a:latin typeface="+mj-ea"/>
              </a:rPr>
              <a:t>물리적 모델링</a:t>
            </a:r>
            <a:r>
              <a:rPr lang="en-US" altLang="ko-KR" sz="3600" b="1" dirty="0" smtClean="0">
                <a:solidFill>
                  <a:schemeClr val="accent1"/>
                </a:solidFill>
                <a:latin typeface="+mj-ea"/>
              </a:rPr>
              <a:t>(</a:t>
            </a:r>
            <a:r>
              <a:rPr lang="ko-KR" altLang="en-US" sz="3600" b="1" dirty="0" smtClean="0">
                <a:solidFill>
                  <a:schemeClr val="accent1"/>
                </a:solidFill>
                <a:latin typeface="+mj-ea"/>
              </a:rPr>
              <a:t>테이블 명세서</a:t>
            </a:r>
            <a:r>
              <a:rPr lang="en-US" altLang="ko-KR" sz="3600" b="1" dirty="0" smtClean="0">
                <a:solidFill>
                  <a:schemeClr val="accent1"/>
                </a:solidFill>
                <a:latin typeface="+mj-ea"/>
              </a:rPr>
              <a:t>)</a:t>
            </a:r>
            <a:endParaRPr lang="ko-KR" altLang="en-US" sz="3600" b="1" dirty="0">
              <a:solidFill>
                <a:schemeClr val="accent1"/>
              </a:solidFill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996" y="1097791"/>
            <a:ext cx="4087524" cy="414533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534" y="910278"/>
            <a:ext cx="4212573" cy="18911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322" y="5366283"/>
            <a:ext cx="3962696" cy="126321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2438" y="2801389"/>
            <a:ext cx="4104508" cy="402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35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</a:t>
            </a:r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/>
              <a:t>멤버 소개</a:t>
            </a:r>
            <a:endParaRPr lang="ko-KR" altLang="en-US" sz="3600" spc="-3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883CB00-BF83-4926-A4BA-723B197E0605}"/>
              </a:ext>
            </a:extLst>
          </p:cNvPr>
          <p:cNvSpPr/>
          <p:nvPr/>
        </p:nvSpPr>
        <p:spPr>
          <a:xfrm>
            <a:off x="921834" y="1030778"/>
            <a:ext cx="2715776" cy="41318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762FFD3-48F8-4E66-B9A4-CBE9470E08A9}"/>
              </a:ext>
            </a:extLst>
          </p:cNvPr>
          <p:cNvSpPr/>
          <p:nvPr/>
        </p:nvSpPr>
        <p:spPr>
          <a:xfrm>
            <a:off x="4705562" y="1030778"/>
            <a:ext cx="2715776" cy="41318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CF034EF-C585-47DE-BBC2-9CA7B4842590}"/>
              </a:ext>
            </a:extLst>
          </p:cNvPr>
          <p:cNvSpPr/>
          <p:nvPr/>
        </p:nvSpPr>
        <p:spPr>
          <a:xfrm>
            <a:off x="8489290" y="1030778"/>
            <a:ext cx="2715776" cy="41318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1040781" y="1138844"/>
            <a:ext cx="2467350" cy="37989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/>
                </a:solidFill>
              </a:rPr>
              <a:t>관리자의 관리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기능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/>
                </a:solidFill>
              </a:rPr>
              <a:t>사용자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트레이너 목록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/>
                </a:solidFill>
              </a:rPr>
              <a:t>영상 수정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삭제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/>
                </a:solidFill>
              </a:rPr>
              <a:t>DB </a:t>
            </a:r>
            <a:r>
              <a:rPr lang="ko-KR" altLang="en-US" sz="1600" dirty="0" smtClean="0">
                <a:solidFill>
                  <a:schemeClr val="tx1"/>
                </a:solidFill>
              </a:rPr>
              <a:t>설계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구현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60" y="3674206"/>
            <a:ext cx="1488392" cy="1488392"/>
          </a:xfrm>
          <a:prstGeom prst="rect">
            <a:avLst/>
          </a:prstGeom>
        </p:spPr>
      </p:pic>
      <p:sp>
        <p:nvSpPr>
          <p:cNvPr id="46" name="모서리가 둥근 직사각형 45"/>
          <p:cNvSpPr/>
          <p:nvPr/>
        </p:nvSpPr>
        <p:spPr>
          <a:xfrm>
            <a:off x="4821782" y="1138844"/>
            <a:ext cx="2467350" cy="37989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>
                <a:solidFill>
                  <a:schemeClr val="tx1"/>
                </a:solidFill>
              </a:rPr>
              <a:t>영상 등록</a:t>
            </a:r>
            <a:r>
              <a:rPr lang="en-US" altLang="ko-KR" sz="1600">
                <a:solidFill>
                  <a:schemeClr val="tx1"/>
                </a:solidFill>
              </a:rPr>
              <a:t>(MultipartFile</a:t>
            </a:r>
            <a:r>
              <a:rPr lang="en-US" altLang="ko-KR" sz="160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smtClean="0">
                <a:solidFill>
                  <a:schemeClr val="tx1"/>
                </a:solidFill>
              </a:rPr>
              <a:t>영상조회 </a:t>
            </a:r>
            <a:r>
              <a:rPr lang="ko-KR" altLang="en-US" sz="1600">
                <a:solidFill>
                  <a:schemeClr val="tx1"/>
                </a:solidFill>
              </a:rPr>
              <a:t>기능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>
                <a:solidFill>
                  <a:schemeClr val="tx1"/>
                </a:solidFill>
              </a:rPr>
              <a:t>트레이너 가입</a:t>
            </a:r>
            <a:r>
              <a:rPr lang="en-US" altLang="ko-KR" sz="1600">
                <a:solidFill>
                  <a:schemeClr val="tx1"/>
                </a:solidFill>
              </a:rPr>
              <a:t>(</a:t>
            </a:r>
            <a:r>
              <a:rPr lang="en-US" altLang="ko-KR" sz="1400">
                <a:solidFill>
                  <a:schemeClr val="tx1"/>
                </a:solidFill>
              </a:rPr>
              <a:t>PassWordEndcoder</a:t>
            </a:r>
            <a:r>
              <a:rPr lang="en-US" altLang="ko-KR" sz="160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>
                <a:solidFill>
                  <a:schemeClr val="tx1"/>
                </a:solidFill>
              </a:rPr>
              <a:t>영상 </a:t>
            </a:r>
            <a:r>
              <a:rPr lang="en-US" altLang="ko-KR" sz="1600">
                <a:solidFill>
                  <a:schemeClr val="tx1"/>
                </a:solidFill>
              </a:rPr>
              <a:t>, </a:t>
            </a:r>
            <a:r>
              <a:rPr lang="ko-KR" altLang="en-US" sz="1600">
                <a:solidFill>
                  <a:schemeClr val="tx1"/>
                </a:solidFill>
              </a:rPr>
              <a:t>트레이너 조회기능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>
                <a:solidFill>
                  <a:schemeClr val="tx1"/>
                </a:solidFill>
              </a:rPr>
              <a:t>사용자 영상 신고 기능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>
                <a:solidFill>
                  <a:schemeClr val="tx1"/>
                </a:solidFill>
              </a:rPr>
              <a:t>어드민 신고조회기능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>
                <a:solidFill>
                  <a:schemeClr val="tx1"/>
                </a:solidFill>
              </a:rPr>
              <a:t>즐겨찾기 기능 </a:t>
            </a:r>
            <a:endParaRPr lang="en-US" altLang="ko-KR" sz="160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100" smtClean="0">
                <a:solidFill>
                  <a:schemeClr val="tx1"/>
                </a:solidFill>
              </a:rPr>
              <a:t>(</a:t>
            </a:r>
            <a:r>
              <a:rPr lang="ko-KR" altLang="en-US" sz="1100">
                <a:solidFill>
                  <a:schemeClr val="tx1"/>
                </a:solidFill>
              </a:rPr>
              <a:t>유저</a:t>
            </a:r>
            <a:r>
              <a:rPr lang="en-US" altLang="ko-KR" sz="1100">
                <a:solidFill>
                  <a:schemeClr val="tx1"/>
                </a:solidFill>
              </a:rPr>
              <a:t>,</a:t>
            </a:r>
            <a:r>
              <a:rPr lang="ko-KR" altLang="en-US" sz="1100">
                <a:solidFill>
                  <a:schemeClr val="tx1"/>
                </a:solidFill>
              </a:rPr>
              <a:t>트레이너 </a:t>
            </a:r>
            <a:r>
              <a:rPr lang="en-US" altLang="ko-KR" sz="1100">
                <a:solidFill>
                  <a:schemeClr val="tx1"/>
                </a:solidFill>
              </a:rPr>
              <a:t>Id</a:t>
            </a:r>
            <a:r>
              <a:rPr lang="ko-KR" altLang="en-US" sz="1100">
                <a:solidFill>
                  <a:schemeClr val="tx1"/>
                </a:solidFill>
              </a:rPr>
              <a:t>값으로 서브쿼리 사용해서 추가</a:t>
            </a:r>
            <a:r>
              <a:rPr lang="en-US" altLang="ko-KR" sz="110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>
                <a:solidFill>
                  <a:schemeClr val="tx1"/>
                </a:solidFill>
              </a:rPr>
              <a:t>프론트 </a:t>
            </a:r>
            <a:r>
              <a:rPr lang="en-US" altLang="ko-KR" sz="1600">
                <a:solidFill>
                  <a:schemeClr val="tx1"/>
                </a:solidFill>
              </a:rPr>
              <a:t>JS , CSS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103" y="3674206"/>
            <a:ext cx="1488392" cy="1488392"/>
          </a:xfrm>
          <a:prstGeom prst="rect">
            <a:avLst/>
          </a:prstGeom>
        </p:spPr>
      </p:pic>
      <p:sp>
        <p:nvSpPr>
          <p:cNvPr id="48" name="모서리가 둥근 직사각형 47"/>
          <p:cNvSpPr/>
          <p:nvPr/>
        </p:nvSpPr>
        <p:spPr>
          <a:xfrm>
            <a:off x="8613503" y="1138844"/>
            <a:ext cx="2467350" cy="37989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/>
                </a:solidFill>
              </a:rPr>
              <a:t>회원가입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로그인 기능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/>
                </a:solidFill>
              </a:rPr>
              <a:t>정보수정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 기능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/>
                </a:solidFill>
              </a:rPr>
              <a:t>상담 신청 기능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/>
                </a:solidFill>
              </a:rPr>
              <a:t>CSS / JS </a:t>
            </a:r>
            <a:r>
              <a:rPr lang="ko-KR" altLang="en-US" sz="1600" dirty="0" smtClean="0">
                <a:solidFill>
                  <a:schemeClr val="tx1"/>
                </a:solidFill>
              </a:rPr>
              <a:t>프론트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 smtClean="0">
              <a:solidFill>
                <a:schemeClr val="tx1"/>
              </a:solidFill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274" y="3674206"/>
            <a:ext cx="1499138" cy="1499138"/>
          </a:xfrm>
          <a:prstGeom prst="rect">
            <a:avLst/>
          </a:prstGeom>
        </p:spPr>
      </p:pic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778174C-CD34-4B4B-9C7D-52FEC49E81BC}"/>
              </a:ext>
            </a:extLst>
          </p:cNvPr>
          <p:cNvCxnSpPr/>
          <p:nvPr/>
        </p:nvCxnSpPr>
        <p:spPr>
          <a:xfrm>
            <a:off x="1896995" y="4144138"/>
            <a:ext cx="720000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F1C4591-054D-414B-928F-B8230FC423F7}"/>
              </a:ext>
            </a:extLst>
          </p:cNvPr>
          <p:cNvCxnSpPr/>
          <p:nvPr/>
        </p:nvCxnSpPr>
        <p:spPr>
          <a:xfrm>
            <a:off x="9521358" y="4144138"/>
            <a:ext cx="720000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056176B-ADB9-4438-8C5D-4A3D5C172C49}"/>
              </a:ext>
            </a:extLst>
          </p:cNvPr>
          <p:cNvSpPr txBox="1"/>
          <p:nvPr/>
        </p:nvSpPr>
        <p:spPr>
          <a:xfrm>
            <a:off x="2057329" y="5339321"/>
            <a:ext cx="502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smtClean="0"/>
              <a:t>***</a:t>
            </a:r>
            <a:endParaRPr lang="ko-KR" altLang="en-US" sz="2400" spc="-3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607ECD4-F760-4B72-AF2C-951BA23495C4}"/>
              </a:ext>
            </a:extLst>
          </p:cNvPr>
          <p:cNvSpPr txBox="1"/>
          <p:nvPr/>
        </p:nvSpPr>
        <p:spPr>
          <a:xfrm>
            <a:off x="5704419" y="5339321"/>
            <a:ext cx="867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 err="1" smtClean="0"/>
              <a:t>박주형</a:t>
            </a:r>
            <a:endParaRPr lang="ko-KR" altLang="en-US" sz="2400" spc="-3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0B7E8F0-297D-4F8F-B71E-2B26FCB2E7B3}"/>
              </a:ext>
            </a:extLst>
          </p:cNvPr>
          <p:cNvSpPr txBox="1"/>
          <p:nvPr/>
        </p:nvSpPr>
        <p:spPr>
          <a:xfrm>
            <a:off x="9663348" y="5339321"/>
            <a:ext cx="502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smtClean="0"/>
              <a:t>***</a:t>
            </a:r>
            <a:endParaRPr lang="ko-KR" altLang="en-US" sz="2400" spc="-300" dirty="0"/>
          </a:p>
        </p:txBody>
      </p:sp>
    </p:spTree>
    <p:extLst>
      <p:ext uri="{BB962C8B-B14F-4D97-AF65-F5344CB8AC3E}">
        <p14:creationId xmlns:p14="http://schemas.microsoft.com/office/powerpoint/2010/main" val="387103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1382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Part 3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39853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solidFill>
                  <a:schemeClr val="bg1"/>
                </a:solidFill>
              </a:rPr>
              <a:t>구현 계획 및 결과</a:t>
            </a:r>
            <a:endParaRPr lang="en-US" altLang="ko-KR" sz="4400" b="1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A77F11C-CA8F-4F46-9933-034DFBAF5A01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016FB6-2F28-4D58-ACF8-8E726C6B26F4}"/>
              </a:ext>
            </a:extLst>
          </p:cNvPr>
          <p:cNvSpPr txBox="1"/>
          <p:nvPr/>
        </p:nvSpPr>
        <p:spPr>
          <a:xfrm>
            <a:off x="657922" y="4192863"/>
            <a:ext cx="1133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bg1"/>
                </a:solidFill>
              </a:rPr>
              <a:t>업무 </a:t>
            </a:r>
            <a:r>
              <a:rPr lang="ko-KR" altLang="en-US" sz="2400" spc="-300" dirty="0" smtClean="0">
                <a:solidFill>
                  <a:schemeClr val="bg1"/>
                </a:solidFill>
              </a:rPr>
              <a:t>분장</a:t>
            </a:r>
            <a:endParaRPr lang="en-US" altLang="ko-KR" sz="2400" spc="-300" dirty="0" smtClean="0">
              <a:solidFill>
                <a:schemeClr val="bg1"/>
              </a:solidFill>
            </a:endParaRPr>
          </a:p>
          <a:p>
            <a:r>
              <a:rPr lang="ko-KR" altLang="en-US" sz="2400" spc="-300" dirty="0" smtClean="0">
                <a:solidFill>
                  <a:schemeClr val="bg1"/>
                </a:solidFill>
              </a:rPr>
              <a:t>개발 환경</a:t>
            </a:r>
            <a:endParaRPr lang="en-US" altLang="ko-KR" sz="2400" spc="-300" dirty="0" smtClean="0">
              <a:solidFill>
                <a:schemeClr val="bg1"/>
              </a:solidFill>
            </a:endParaRPr>
          </a:p>
          <a:p>
            <a:r>
              <a:rPr lang="ko-KR" altLang="en-US" sz="2400" spc="-300" dirty="0" smtClean="0">
                <a:solidFill>
                  <a:schemeClr val="bg1"/>
                </a:solidFill>
              </a:rPr>
              <a:t>개발 일정</a:t>
            </a:r>
            <a:endParaRPr lang="en-US" altLang="ko-KR" sz="2400" spc="-3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46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</a:t>
            </a:r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/>
              <a:t>멤버 소개</a:t>
            </a:r>
            <a:endParaRPr lang="ko-KR" altLang="en-US" sz="3600" spc="-3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883CB00-BF83-4926-A4BA-723B197E0605}"/>
              </a:ext>
            </a:extLst>
          </p:cNvPr>
          <p:cNvSpPr/>
          <p:nvPr/>
        </p:nvSpPr>
        <p:spPr>
          <a:xfrm>
            <a:off x="921834" y="1030778"/>
            <a:ext cx="2715776" cy="41318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762FFD3-48F8-4E66-B9A4-CBE9470E08A9}"/>
              </a:ext>
            </a:extLst>
          </p:cNvPr>
          <p:cNvSpPr/>
          <p:nvPr/>
        </p:nvSpPr>
        <p:spPr>
          <a:xfrm>
            <a:off x="4705562" y="1030778"/>
            <a:ext cx="2715776" cy="41318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CF034EF-C585-47DE-BBC2-9CA7B4842590}"/>
              </a:ext>
            </a:extLst>
          </p:cNvPr>
          <p:cNvSpPr/>
          <p:nvPr/>
        </p:nvSpPr>
        <p:spPr>
          <a:xfrm>
            <a:off x="8489290" y="1030778"/>
            <a:ext cx="2715776" cy="41318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1040781" y="1138844"/>
            <a:ext cx="2467350" cy="37989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/>
                </a:solidFill>
              </a:rPr>
              <a:t>관리자의 관리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기능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/>
                </a:solidFill>
              </a:rPr>
              <a:t>사용자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트레이너 목록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/>
                </a:solidFill>
              </a:rPr>
              <a:t>영상 수정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삭제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/>
                </a:solidFill>
              </a:rPr>
              <a:t>DB </a:t>
            </a:r>
            <a:r>
              <a:rPr lang="ko-KR" altLang="en-US" sz="1600" dirty="0" smtClean="0">
                <a:solidFill>
                  <a:schemeClr val="tx1"/>
                </a:solidFill>
              </a:rPr>
              <a:t>설계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구현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60" y="3674206"/>
            <a:ext cx="1488392" cy="1488392"/>
          </a:xfrm>
          <a:prstGeom prst="rect">
            <a:avLst/>
          </a:prstGeom>
        </p:spPr>
      </p:pic>
      <p:sp>
        <p:nvSpPr>
          <p:cNvPr id="46" name="모서리가 둥근 직사각형 45"/>
          <p:cNvSpPr/>
          <p:nvPr/>
        </p:nvSpPr>
        <p:spPr>
          <a:xfrm>
            <a:off x="4821782" y="1138844"/>
            <a:ext cx="2467350" cy="37989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>
                <a:solidFill>
                  <a:schemeClr val="tx1"/>
                </a:solidFill>
              </a:rPr>
              <a:t>영상 등록</a:t>
            </a:r>
            <a:r>
              <a:rPr lang="en-US" altLang="ko-KR" sz="1600">
                <a:solidFill>
                  <a:schemeClr val="tx1"/>
                </a:solidFill>
              </a:rPr>
              <a:t>(MultipartFile</a:t>
            </a:r>
            <a:r>
              <a:rPr lang="en-US" altLang="ko-KR" sz="160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smtClean="0">
                <a:solidFill>
                  <a:schemeClr val="tx1"/>
                </a:solidFill>
              </a:rPr>
              <a:t>영상조회 </a:t>
            </a:r>
            <a:r>
              <a:rPr lang="ko-KR" altLang="en-US" sz="1600">
                <a:solidFill>
                  <a:schemeClr val="tx1"/>
                </a:solidFill>
              </a:rPr>
              <a:t>기능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>
                <a:solidFill>
                  <a:schemeClr val="tx1"/>
                </a:solidFill>
              </a:rPr>
              <a:t>트레이너 가입</a:t>
            </a:r>
            <a:r>
              <a:rPr lang="en-US" altLang="ko-KR" sz="1600">
                <a:solidFill>
                  <a:schemeClr val="tx1"/>
                </a:solidFill>
              </a:rPr>
              <a:t>(</a:t>
            </a:r>
            <a:r>
              <a:rPr lang="en-US" altLang="ko-KR" sz="1400">
                <a:solidFill>
                  <a:schemeClr val="tx1"/>
                </a:solidFill>
              </a:rPr>
              <a:t>PassWordEndcoder</a:t>
            </a:r>
            <a:r>
              <a:rPr lang="en-US" altLang="ko-KR" sz="160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>
                <a:solidFill>
                  <a:schemeClr val="tx1"/>
                </a:solidFill>
              </a:rPr>
              <a:t>영상 </a:t>
            </a:r>
            <a:r>
              <a:rPr lang="en-US" altLang="ko-KR" sz="1600">
                <a:solidFill>
                  <a:schemeClr val="tx1"/>
                </a:solidFill>
              </a:rPr>
              <a:t>, </a:t>
            </a:r>
            <a:r>
              <a:rPr lang="ko-KR" altLang="en-US" sz="1600">
                <a:solidFill>
                  <a:schemeClr val="tx1"/>
                </a:solidFill>
              </a:rPr>
              <a:t>트레이너 조회기능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>
                <a:solidFill>
                  <a:schemeClr val="tx1"/>
                </a:solidFill>
              </a:rPr>
              <a:t>사용자 영상 신고 기능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>
                <a:solidFill>
                  <a:schemeClr val="tx1"/>
                </a:solidFill>
              </a:rPr>
              <a:t>어드민 신고조회기능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>
                <a:solidFill>
                  <a:schemeClr val="tx1"/>
                </a:solidFill>
              </a:rPr>
              <a:t>즐겨찾기 기능 </a:t>
            </a:r>
            <a:endParaRPr lang="en-US" altLang="ko-KR" sz="160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100" smtClean="0">
                <a:solidFill>
                  <a:schemeClr val="tx1"/>
                </a:solidFill>
              </a:rPr>
              <a:t>(</a:t>
            </a:r>
            <a:r>
              <a:rPr lang="ko-KR" altLang="en-US" sz="1100">
                <a:solidFill>
                  <a:schemeClr val="tx1"/>
                </a:solidFill>
              </a:rPr>
              <a:t>유저</a:t>
            </a:r>
            <a:r>
              <a:rPr lang="en-US" altLang="ko-KR" sz="1100">
                <a:solidFill>
                  <a:schemeClr val="tx1"/>
                </a:solidFill>
              </a:rPr>
              <a:t>,</a:t>
            </a:r>
            <a:r>
              <a:rPr lang="ko-KR" altLang="en-US" sz="1100">
                <a:solidFill>
                  <a:schemeClr val="tx1"/>
                </a:solidFill>
              </a:rPr>
              <a:t>트레이너 </a:t>
            </a:r>
            <a:r>
              <a:rPr lang="en-US" altLang="ko-KR" sz="1100">
                <a:solidFill>
                  <a:schemeClr val="tx1"/>
                </a:solidFill>
              </a:rPr>
              <a:t>Id</a:t>
            </a:r>
            <a:r>
              <a:rPr lang="ko-KR" altLang="en-US" sz="1100">
                <a:solidFill>
                  <a:schemeClr val="tx1"/>
                </a:solidFill>
              </a:rPr>
              <a:t>값으로 서브쿼리 사용해서 추가</a:t>
            </a:r>
            <a:r>
              <a:rPr lang="en-US" altLang="ko-KR" sz="110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>
                <a:solidFill>
                  <a:schemeClr val="tx1"/>
                </a:solidFill>
              </a:rPr>
              <a:t>프론트 </a:t>
            </a:r>
            <a:r>
              <a:rPr lang="en-US" altLang="ko-KR" sz="1600">
                <a:solidFill>
                  <a:schemeClr val="tx1"/>
                </a:solidFill>
              </a:rPr>
              <a:t>JS , CSS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103" y="3674206"/>
            <a:ext cx="1488392" cy="1488392"/>
          </a:xfrm>
          <a:prstGeom prst="rect">
            <a:avLst/>
          </a:prstGeom>
        </p:spPr>
      </p:pic>
      <p:sp>
        <p:nvSpPr>
          <p:cNvPr id="48" name="모서리가 둥근 직사각형 47"/>
          <p:cNvSpPr/>
          <p:nvPr/>
        </p:nvSpPr>
        <p:spPr>
          <a:xfrm>
            <a:off x="8613503" y="1138844"/>
            <a:ext cx="2467350" cy="37989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/>
                </a:solidFill>
              </a:rPr>
              <a:t>회원가입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로그인 기능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/>
                </a:solidFill>
              </a:rPr>
              <a:t>정보수정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 기능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/>
                </a:solidFill>
              </a:rPr>
              <a:t>상담 신청 기능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/>
                </a:solidFill>
              </a:rPr>
              <a:t>CSS / JS </a:t>
            </a:r>
            <a:r>
              <a:rPr lang="ko-KR" altLang="en-US" sz="1600" dirty="0" smtClean="0">
                <a:solidFill>
                  <a:schemeClr val="tx1"/>
                </a:solidFill>
              </a:rPr>
              <a:t>프론트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 smtClean="0">
              <a:solidFill>
                <a:schemeClr val="tx1"/>
              </a:solidFill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274" y="3674206"/>
            <a:ext cx="1499138" cy="1499138"/>
          </a:xfrm>
          <a:prstGeom prst="rect">
            <a:avLst/>
          </a:prstGeom>
        </p:spPr>
      </p:pic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778174C-CD34-4B4B-9C7D-52FEC49E81BC}"/>
              </a:ext>
            </a:extLst>
          </p:cNvPr>
          <p:cNvCxnSpPr/>
          <p:nvPr/>
        </p:nvCxnSpPr>
        <p:spPr>
          <a:xfrm>
            <a:off x="1896995" y="4144138"/>
            <a:ext cx="720000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F1C4591-054D-414B-928F-B8230FC423F7}"/>
              </a:ext>
            </a:extLst>
          </p:cNvPr>
          <p:cNvCxnSpPr/>
          <p:nvPr/>
        </p:nvCxnSpPr>
        <p:spPr>
          <a:xfrm>
            <a:off x="9521358" y="4144138"/>
            <a:ext cx="720000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056176B-ADB9-4438-8C5D-4A3D5C172C49}"/>
              </a:ext>
            </a:extLst>
          </p:cNvPr>
          <p:cNvSpPr txBox="1"/>
          <p:nvPr/>
        </p:nvSpPr>
        <p:spPr>
          <a:xfrm>
            <a:off x="2057329" y="5339321"/>
            <a:ext cx="502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smtClean="0"/>
              <a:t>***</a:t>
            </a:r>
            <a:endParaRPr lang="ko-KR" altLang="en-US" sz="2400" spc="-3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607ECD4-F760-4B72-AF2C-951BA23495C4}"/>
              </a:ext>
            </a:extLst>
          </p:cNvPr>
          <p:cNvSpPr txBox="1"/>
          <p:nvPr/>
        </p:nvSpPr>
        <p:spPr>
          <a:xfrm>
            <a:off x="5704419" y="5339321"/>
            <a:ext cx="867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 err="1" smtClean="0"/>
              <a:t>박주형</a:t>
            </a:r>
            <a:endParaRPr lang="ko-KR" altLang="en-US" sz="2400" spc="-3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0B7E8F0-297D-4F8F-B71E-2B26FCB2E7B3}"/>
              </a:ext>
            </a:extLst>
          </p:cNvPr>
          <p:cNvSpPr txBox="1"/>
          <p:nvPr/>
        </p:nvSpPr>
        <p:spPr>
          <a:xfrm>
            <a:off x="9663348" y="5339321"/>
            <a:ext cx="502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smtClean="0"/>
              <a:t>***</a:t>
            </a:r>
            <a:endParaRPr lang="ko-KR" altLang="en-US" sz="2400" spc="-300" dirty="0"/>
          </a:p>
        </p:txBody>
      </p:sp>
    </p:spTree>
    <p:extLst>
      <p:ext uri="{BB962C8B-B14F-4D97-AF65-F5344CB8AC3E}">
        <p14:creationId xmlns:p14="http://schemas.microsoft.com/office/powerpoint/2010/main" val="365658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3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2940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구현 계획 및 </a:t>
            </a:r>
            <a:r>
              <a:rPr lang="ko-KR" altLang="en-US" sz="3600" spc="-300" dirty="0" smtClean="0"/>
              <a:t>결과</a:t>
            </a:r>
            <a:endParaRPr lang="ko-KR" altLang="en-US" sz="3600" spc="-3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8DE1224-0C20-4F5B-BA87-059200D99691}"/>
              </a:ext>
            </a:extLst>
          </p:cNvPr>
          <p:cNvGrpSpPr/>
          <p:nvPr/>
        </p:nvGrpSpPr>
        <p:grpSpPr>
          <a:xfrm>
            <a:off x="1092920" y="5464947"/>
            <a:ext cx="2038350" cy="972835"/>
            <a:chOff x="2028825" y="5485953"/>
            <a:chExt cx="2038350" cy="972835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18E96ED-9BBD-41FC-9921-1D9BBF366EB3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75BB31-ABF8-4358-B85F-EFA466427A1B}"/>
                </a:ext>
              </a:extLst>
            </p:cNvPr>
            <p:cNvSpPr txBox="1"/>
            <p:nvPr/>
          </p:nvSpPr>
          <p:spPr>
            <a:xfrm>
              <a:off x="2544498" y="5562125"/>
              <a:ext cx="10070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/>
                <a:t>프론트 </a:t>
              </a:r>
              <a:r>
                <a:rPr lang="ko-KR" altLang="en-US" sz="1400" dirty="0" err="1" smtClean="0"/>
                <a:t>엔드</a:t>
              </a:r>
              <a:endParaRPr lang="ko-KR" altLang="en-US" sz="14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09FF0D5-4D7E-4D10-9844-08B8FF0BA223}"/>
                </a:ext>
              </a:extLst>
            </p:cNvPr>
            <p:cNvSpPr txBox="1"/>
            <p:nvPr/>
          </p:nvSpPr>
          <p:spPr>
            <a:xfrm>
              <a:off x="2562606" y="5858624"/>
              <a:ext cx="920445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/>
                <a:t>HTML&amp;CSS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Java </a:t>
              </a:r>
              <a:r>
                <a:rPr lang="en-US" altLang="ko-KR" sz="1100" dirty="0" smtClean="0"/>
                <a:t>Script</a:t>
              </a:r>
            </a:p>
            <a:p>
              <a:pPr algn="ctr"/>
              <a:r>
                <a:rPr lang="en-US" altLang="ko-KR" sz="1100" dirty="0" smtClean="0"/>
                <a:t>Bootstrap</a:t>
              </a:r>
              <a:endParaRPr lang="en-US" altLang="ko-KR" sz="1100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AFDDF5-8C7A-422E-9E4E-BB9BD8B08B87}"/>
              </a:ext>
            </a:extLst>
          </p:cNvPr>
          <p:cNvGrpSpPr/>
          <p:nvPr/>
        </p:nvGrpSpPr>
        <p:grpSpPr>
          <a:xfrm>
            <a:off x="3757323" y="5464947"/>
            <a:ext cx="2038350" cy="798360"/>
            <a:chOff x="2028825" y="5485953"/>
            <a:chExt cx="2038350" cy="798360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C807B77-3F50-420E-BF76-5A446EE37596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C1FBF3A-18DE-4C9D-8C38-A854E5A94AAD}"/>
                </a:ext>
              </a:extLst>
            </p:cNvPr>
            <p:cNvSpPr txBox="1"/>
            <p:nvPr/>
          </p:nvSpPr>
          <p:spPr>
            <a:xfrm>
              <a:off x="2699988" y="5581204"/>
              <a:ext cx="696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/>
                <a:t>백 </a:t>
              </a:r>
              <a:r>
                <a:rPr lang="ko-KR" altLang="en-US" sz="1400" dirty="0" err="1" smtClean="0"/>
                <a:t>엔드</a:t>
              </a:r>
              <a:endParaRPr lang="ko-KR" altLang="en-US" sz="14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BBE3EBB-F2D5-4418-9A27-24DEFBD870BD}"/>
                </a:ext>
              </a:extLst>
            </p:cNvPr>
            <p:cNvSpPr txBox="1"/>
            <p:nvPr/>
          </p:nvSpPr>
          <p:spPr>
            <a:xfrm>
              <a:off x="2586172" y="5853426"/>
              <a:ext cx="92365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STS Project</a:t>
              </a:r>
            </a:p>
            <a:p>
              <a:pPr algn="ctr"/>
              <a:r>
                <a:rPr lang="en-US" altLang="ko-KR" sz="1100" dirty="0" smtClean="0"/>
                <a:t>JSP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B2C90E3-A59B-4C8B-B12B-44121464F80E}"/>
              </a:ext>
            </a:extLst>
          </p:cNvPr>
          <p:cNvGrpSpPr/>
          <p:nvPr/>
        </p:nvGrpSpPr>
        <p:grpSpPr>
          <a:xfrm>
            <a:off x="6421726" y="5464947"/>
            <a:ext cx="2038350" cy="798360"/>
            <a:chOff x="2028825" y="5485953"/>
            <a:chExt cx="2038350" cy="798360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57ABC86-418F-470A-BF0E-805DA1488E7A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821B3C7-DA9B-4A10-A00F-49C6C071B142}"/>
                </a:ext>
              </a:extLst>
            </p:cNvPr>
            <p:cNvSpPr txBox="1"/>
            <p:nvPr/>
          </p:nvSpPr>
          <p:spPr>
            <a:xfrm>
              <a:off x="2838648" y="5581204"/>
              <a:ext cx="4187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/>
                <a:t>DB</a:t>
              </a:r>
              <a:endParaRPr lang="ko-KR" altLang="en-US" sz="14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01F0C4D-15D5-478C-8183-6ACA20865022}"/>
                </a:ext>
              </a:extLst>
            </p:cNvPr>
            <p:cNvSpPr txBox="1"/>
            <p:nvPr/>
          </p:nvSpPr>
          <p:spPr>
            <a:xfrm>
              <a:off x="2645486" y="5853426"/>
              <a:ext cx="80502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Maria </a:t>
              </a:r>
              <a:r>
                <a:rPr lang="en-US" altLang="ko-KR" sz="1100" dirty="0" smtClean="0"/>
                <a:t>DB</a:t>
              </a:r>
            </a:p>
            <a:p>
              <a:pPr algn="ctr"/>
              <a:r>
                <a:rPr lang="en-US" altLang="ko-KR" sz="1100" dirty="0" smtClean="0"/>
                <a:t>Heidi SQL</a:t>
              </a:r>
              <a:endParaRPr lang="ko-KR" altLang="en-US" sz="1100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3D0AA7C-0CC5-4298-9A89-6AB195CDD63F}"/>
              </a:ext>
            </a:extLst>
          </p:cNvPr>
          <p:cNvGrpSpPr/>
          <p:nvPr/>
        </p:nvGrpSpPr>
        <p:grpSpPr>
          <a:xfrm>
            <a:off x="9086129" y="5464947"/>
            <a:ext cx="2038350" cy="629252"/>
            <a:chOff x="2028825" y="5485953"/>
            <a:chExt cx="2038350" cy="629252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BCBF8B75-3B32-4BDF-BCA7-833A2799DE88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5938552-0F39-47CF-ABF5-DE598371F03E}"/>
                </a:ext>
              </a:extLst>
            </p:cNvPr>
            <p:cNvSpPr txBox="1"/>
            <p:nvPr/>
          </p:nvSpPr>
          <p:spPr>
            <a:xfrm>
              <a:off x="2631862" y="5581204"/>
              <a:ext cx="8322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/>
                <a:t>SERVER</a:t>
              </a:r>
              <a:endParaRPr lang="ko-KR" altLang="en-US" sz="14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2B49F91-7236-439F-B4D7-69FEB21E9CF4}"/>
                </a:ext>
              </a:extLst>
            </p:cNvPr>
            <p:cNvSpPr txBox="1"/>
            <p:nvPr/>
          </p:nvSpPr>
          <p:spPr>
            <a:xfrm>
              <a:off x="2714415" y="5853595"/>
              <a:ext cx="6671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Tomcat</a:t>
              </a:r>
              <a:endParaRPr lang="ko-KR" altLang="en-US" sz="11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4CC2409-53F7-4097-94B0-7D80DC00AADB}"/>
              </a:ext>
            </a:extLst>
          </p:cNvPr>
          <p:cNvSpPr txBox="1"/>
          <p:nvPr/>
        </p:nvSpPr>
        <p:spPr>
          <a:xfrm flipH="1">
            <a:off x="936487" y="1515653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FRONT END</a:t>
            </a:r>
            <a:endParaRPr lang="ko-KR" altLang="en-US" sz="20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3543B3-2F0E-40A3-8402-853EA5B6C00C}"/>
              </a:ext>
            </a:extLst>
          </p:cNvPr>
          <p:cNvSpPr txBox="1"/>
          <p:nvPr/>
        </p:nvSpPr>
        <p:spPr>
          <a:xfrm flipH="1">
            <a:off x="3552538" y="1515653"/>
            <a:ext cx="2009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BACK END</a:t>
            </a:r>
            <a:endParaRPr lang="ko-KR" altLang="en-US" sz="20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084B0C-4A7A-4E29-A5C6-0E34B7338798}"/>
              </a:ext>
            </a:extLst>
          </p:cNvPr>
          <p:cNvSpPr txBox="1"/>
          <p:nvPr/>
        </p:nvSpPr>
        <p:spPr>
          <a:xfrm flipH="1">
            <a:off x="6168591" y="15156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DB</a:t>
            </a:r>
            <a:endParaRPr lang="ko-KR" altLang="en-US" sz="20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F935C3-7A1D-415D-B8B3-C4642371BCC6}"/>
              </a:ext>
            </a:extLst>
          </p:cNvPr>
          <p:cNvSpPr txBox="1"/>
          <p:nvPr/>
        </p:nvSpPr>
        <p:spPr>
          <a:xfrm flipH="1">
            <a:off x="8784642" y="1515653"/>
            <a:ext cx="1398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SERVER</a:t>
            </a:r>
            <a:endParaRPr lang="ko-KR" altLang="en-US" sz="2000" b="1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EC5918C-DF24-4B66-A110-D34088274635}"/>
              </a:ext>
            </a:extLst>
          </p:cNvPr>
          <p:cNvSpPr/>
          <p:nvPr/>
        </p:nvSpPr>
        <p:spPr>
          <a:xfrm>
            <a:off x="852581" y="1929121"/>
            <a:ext cx="2519028" cy="3358703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solidFill>
              <a:srgbClr val="1C91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DC8359E-6D0A-485D-AC61-27F6A75A80CD}"/>
              </a:ext>
            </a:extLst>
          </p:cNvPr>
          <p:cNvSpPr/>
          <p:nvPr/>
        </p:nvSpPr>
        <p:spPr>
          <a:xfrm>
            <a:off x="3516984" y="1929121"/>
            <a:ext cx="2519028" cy="3358703"/>
          </a:xfrm>
          <a:prstGeom prst="rect">
            <a:avLst/>
          </a:prstGeom>
          <a:solidFill>
            <a:srgbClr val="C6E6A2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A44B3CE-746D-42AF-AA91-A65164E9D849}"/>
              </a:ext>
            </a:extLst>
          </p:cNvPr>
          <p:cNvSpPr/>
          <p:nvPr/>
        </p:nvSpPr>
        <p:spPr>
          <a:xfrm>
            <a:off x="6181387" y="1929121"/>
            <a:ext cx="2519028" cy="3358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3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937DD2B-0808-42CE-9869-791B82F6F1DD}"/>
              </a:ext>
            </a:extLst>
          </p:cNvPr>
          <p:cNvSpPr/>
          <p:nvPr/>
        </p:nvSpPr>
        <p:spPr>
          <a:xfrm>
            <a:off x="8845790" y="1929121"/>
            <a:ext cx="2519028" cy="33587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Bootstrap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510" y="3956552"/>
            <a:ext cx="1162829" cy="95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icia.co.kr/upload/editor/tmpphp5vH0bCbsh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18" y="2487164"/>
            <a:ext cx="2330182" cy="1292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115" y="2092886"/>
            <a:ext cx="1703333" cy="8942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594" y="3161290"/>
            <a:ext cx="1911181" cy="72853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121" y="1858343"/>
            <a:ext cx="2123043" cy="212304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214" y="3755916"/>
            <a:ext cx="1292855" cy="129285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928" y="2735108"/>
            <a:ext cx="1932885" cy="1932885"/>
          </a:xfrm>
          <a:prstGeom prst="rect">
            <a:avLst/>
          </a:prstGeom>
        </p:spPr>
      </p:pic>
      <p:pic>
        <p:nvPicPr>
          <p:cNvPr id="2" name="Picture 2" descr="post-thumbnail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930" y="4029323"/>
            <a:ext cx="2553130" cy="111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892BE55-5F04-4595-9CF8-9E0AACB9CD45}"/>
              </a:ext>
            </a:extLst>
          </p:cNvPr>
          <p:cNvSpPr txBox="1"/>
          <p:nvPr/>
        </p:nvSpPr>
        <p:spPr>
          <a:xfrm>
            <a:off x="4099956" y="126311"/>
            <a:ext cx="1883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/>
                </a:solidFill>
                <a:latin typeface="+mj-ea"/>
              </a:rPr>
              <a:t>개발 환경</a:t>
            </a:r>
            <a:endParaRPr lang="ko-KR" altLang="en-US" sz="3600" b="1" dirty="0">
              <a:solidFill>
                <a:schemeClr val="accent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6618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</a:t>
            </a:r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03A0D53-2672-4A2D-B5C0-6A0276CAC9F9}"/>
              </a:ext>
            </a:extLst>
          </p:cNvPr>
          <p:cNvCxnSpPr/>
          <p:nvPr/>
        </p:nvCxnSpPr>
        <p:spPr>
          <a:xfrm>
            <a:off x="598969" y="1117510"/>
            <a:ext cx="55588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6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6423926"/>
              </p:ext>
            </p:extLst>
          </p:nvPr>
        </p:nvGraphicFramePr>
        <p:xfrm>
          <a:off x="598969" y="1313187"/>
          <a:ext cx="11038849" cy="5220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9313">
                  <a:extLst>
                    <a:ext uri="{9D8B030D-6E8A-4147-A177-3AD203B41FA5}">
                      <a16:colId xmlns:a16="http://schemas.microsoft.com/office/drawing/2014/main" val="1011956400"/>
                    </a:ext>
                  </a:extLst>
                </a:gridCol>
                <a:gridCol w="4453173">
                  <a:extLst>
                    <a:ext uri="{9D8B030D-6E8A-4147-A177-3AD203B41FA5}">
                      <a16:colId xmlns:a16="http://schemas.microsoft.com/office/drawing/2014/main" val="2389631216"/>
                    </a:ext>
                  </a:extLst>
                </a:gridCol>
                <a:gridCol w="4156363">
                  <a:extLst>
                    <a:ext uri="{9D8B030D-6E8A-4147-A177-3AD203B41FA5}">
                      <a16:colId xmlns:a16="http://schemas.microsoft.com/office/drawing/2014/main" val="3655163445"/>
                    </a:ext>
                  </a:extLst>
                </a:gridCol>
              </a:tblGrid>
              <a:tr h="3678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 smtClean="0">
                          <a:solidFill>
                            <a:schemeClr val="bg1"/>
                          </a:solidFill>
                        </a:rPr>
                        <a:t>주차별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 계획</a:t>
                      </a:r>
                    </a:p>
                  </a:txBody>
                  <a:tcPr anchor="ctr">
                    <a:solidFill>
                      <a:srgbClr val="0035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시행계획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35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35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444475"/>
                  </a:ext>
                </a:extLst>
              </a:tr>
              <a:tr h="38414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35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bg1"/>
                          </a:solidFill>
                        </a:rPr>
                        <a:t>프론트엔드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35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bg1"/>
                          </a:solidFill>
                        </a:rPr>
                        <a:t>백엔드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35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452973"/>
                  </a:ext>
                </a:extLst>
              </a:tr>
              <a:tr h="744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시스템 소개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기획의도 작성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요구사항 정의서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err="1" smtClean="0"/>
                        <a:t>기능사항</a:t>
                      </a:r>
                      <a:r>
                        <a:rPr lang="ko-KR" altLang="en-US" dirty="0" smtClean="0"/>
                        <a:t> 명세서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2792864"/>
                  </a:ext>
                </a:extLst>
              </a:tr>
              <a:tr h="744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와이어프레임 구성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baseline="0" dirty="0" smtClean="0"/>
                        <a:t>부트스트랩 결정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논리적 모델링</a:t>
                      </a:r>
                      <a:r>
                        <a:rPr lang="en-US" altLang="ko-KR" dirty="0" smtClean="0"/>
                        <a:t>(ER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다이어그램</a:t>
                      </a:r>
                      <a:r>
                        <a:rPr lang="en-US" altLang="ko-KR" baseline="0" dirty="0" smtClean="0"/>
                        <a:t>)</a:t>
                      </a:r>
                    </a:p>
                    <a:p>
                      <a:pPr algn="ctr" latinLnBrk="1"/>
                      <a:r>
                        <a:rPr lang="ko-KR" altLang="en-US" baseline="0" dirty="0" smtClean="0"/>
                        <a:t>물리적 모델링</a:t>
                      </a:r>
                      <a:r>
                        <a:rPr lang="en-US" altLang="ko-KR" baseline="0" dirty="0" smtClean="0"/>
                        <a:t>(DB </a:t>
                      </a:r>
                      <a:r>
                        <a:rPr lang="ko-KR" altLang="en-US" baseline="0" dirty="0" smtClean="0"/>
                        <a:t>테이블</a:t>
                      </a:r>
                      <a:r>
                        <a:rPr lang="en-US" altLang="ko-KR" baseline="0" dirty="0" smtClean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6864754"/>
                  </a:ext>
                </a:extLst>
              </a:tr>
              <a:tr h="744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사용자 관련 페이지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및 내비게이션 </a:t>
                      </a:r>
                      <a:r>
                        <a:rPr lang="en-US" altLang="ko-KR" dirty="0" smtClean="0"/>
                        <a:t>CSS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적용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사용자 기능 구현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관리자 기능 구현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en-US" altLang="ko-KR" dirty="0" smtClean="0"/>
                        <a:t>DB </a:t>
                      </a:r>
                      <a:r>
                        <a:rPr lang="ko-KR" altLang="en-US" dirty="0" smtClean="0"/>
                        <a:t>테이블 완성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2922960"/>
                  </a:ext>
                </a:extLst>
              </a:tr>
              <a:tr h="744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주요 기능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영상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상담 신청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트레이너 관리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CSS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적용 및 </a:t>
                      </a:r>
                      <a:r>
                        <a:rPr lang="en-US" altLang="ko-KR" baseline="0" dirty="0" smtClean="0"/>
                        <a:t>view </a:t>
                      </a:r>
                      <a:r>
                        <a:rPr lang="ko-KR" altLang="en-US" baseline="0" dirty="0" smtClean="0"/>
                        <a:t>구성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영상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err="1" smtClean="0"/>
                        <a:t>즐겨찾기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상담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조회 주요 기능 구현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등록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수정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목록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조회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상세 보기</a:t>
                      </a:r>
                      <a:r>
                        <a:rPr lang="en-US" altLang="ko-KR" dirty="0" smtClean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56088"/>
                  </a:ext>
                </a:extLst>
              </a:tr>
              <a:tr h="744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푸터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배너 및 </a:t>
                      </a:r>
                      <a:r>
                        <a:rPr lang="ko-KR" altLang="en-US" dirty="0" err="1" smtClean="0"/>
                        <a:t>캐러셀</a:t>
                      </a:r>
                      <a:r>
                        <a:rPr lang="ko-KR" altLang="en-US" dirty="0" smtClean="0"/>
                        <a:t> 디자인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관리자 </a:t>
                      </a:r>
                      <a:r>
                        <a:rPr lang="en-US" altLang="ko-KR" dirty="0" smtClean="0"/>
                        <a:t>view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개선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공지사항 기능 구현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영상 신고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신고 조회 기능 구현</a:t>
                      </a:r>
                      <a:endParaRPr lang="en-US" altLang="ko-KR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369175"/>
                  </a:ext>
                </a:extLst>
              </a:tr>
              <a:tr h="744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JS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구현 테스트</a:t>
                      </a:r>
                      <a:endParaRPr lang="en-US" altLang="ko-KR" baseline="0" dirty="0" smtClean="0"/>
                    </a:p>
                    <a:p>
                      <a:pPr algn="ctr" latinLnBrk="1"/>
                      <a:r>
                        <a:rPr lang="ko-KR" altLang="en-US" baseline="0" dirty="0" smtClean="0"/>
                        <a:t>전체 프론트 점검 및 개선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전체 기능 점검 및 통합 테스트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버그 수정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294735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2940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구현 계획 및 </a:t>
            </a:r>
            <a:r>
              <a:rPr lang="ko-KR" altLang="en-US" sz="3600" spc="-300" dirty="0" smtClean="0"/>
              <a:t>결과</a:t>
            </a:r>
            <a:endParaRPr lang="ko-KR" altLang="en-US" sz="3600" spc="-3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2BE55-5F04-4595-9CF8-9E0AACB9CD45}"/>
              </a:ext>
            </a:extLst>
          </p:cNvPr>
          <p:cNvSpPr txBox="1"/>
          <p:nvPr/>
        </p:nvSpPr>
        <p:spPr>
          <a:xfrm>
            <a:off x="4099956" y="126311"/>
            <a:ext cx="1883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/>
                </a:solidFill>
                <a:latin typeface="+mj-ea"/>
              </a:rPr>
              <a:t>개발 일정</a:t>
            </a:r>
            <a:endParaRPr lang="ko-KR" altLang="en-US" sz="3600" b="1" dirty="0">
              <a:solidFill>
                <a:schemeClr val="accent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886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</a:t>
            </a:r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CB09F09-45DC-438D-81B4-7BF83A6B24F6}"/>
              </a:ext>
            </a:extLst>
          </p:cNvPr>
          <p:cNvGrpSpPr/>
          <p:nvPr/>
        </p:nvGrpSpPr>
        <p:grpSpPr>
          <a:xfrm>
            <a:off x="634760" y="2705528"/>
            <a:ext cx="10828493" cy="3350145"/>
            <a:chOff x="3570183" y="2304460"/>
            <a:chExt cx="7298307" cy="335014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30B020C-DBE2-4420-9E4C-9DD82CCB9E3F}"/>
                </a:ext>
              </a:extLst>
            </p:cNvPr>
            <p:cNvSpPr/>
            <p:nvPr/>
          </p:nvSpPr>
          <p:spPr>
            <a:xfrm>
              <a:off x="6269605" y="2358181"/>
              <a:ext cx="332648" cy="332648"/>
            </a:xfrm>
            <a:prstGeom prst="rect">
              <a:avLst/>
            </a:prstGeom>
            <a:solidFill>
              <a:srgbClr val="0035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210A944-0A3A-4432-AAA1-D0C11A556125}"/>
                </a:ext>
              </a:extLst>
            </p:cNvPr>
            <p:cNvSpPr/>
            <p:nvPr/>
          </p:nvSpPr>
          <p:spPr>
            <a:xfrm>
              <a:off x="6743631" y="2358181"/>
              <a:ext cx="332648" cy="332648"/>
            </a:xfrm>
            <a:prstGeom prst="rect">
              <a:avLst/>
            </a:prstGeom>
            <a:solidFill>
              <a:srgbClr val="CBCE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CFEF53D-72F3-4072-B15C-5D79996E2B58}"/>
                </a:ext>
              </a:extLst>
            </p:cNvPr>
            <p:cNvSpPr/>
            <p:nvPr/>
          </p:nvSpPr>
          <p:spPr>
            <a:xfrm>
              <a:off x="7217658" y="2358181"/>
              <a:ext cx="332648" cy="332648"/>
            </a:xfrm>
            <a:prstGeom prst="rect">
              <a:avLst/>
            </a:prstGeom>
            <a:solidFill>
              <a:srgbClr val="CBCE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71E6F0F-584D-4AE1-A3B7-FF14EE81F6FA}"/>
                </a:ext>
              </a:extLst>
            </p:cNvPr>
            <p:cNvSpPr/>
            <p:nvPr/>
          </p:nvSpPr>
          <p:spPr>
            <a:xfrm>
              <a:off x="7691684" y="2358181"/>
              <a:ext cx="332648" cy="332648"/>
            </a:xfrm>
            <a:prstGeom prst="rect">
              <a:avLst/>
            </a:prstGeom>
            <a:solidFill>
              <a:srgbClr val="CBCE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3033FEC-B460-417E-B541-D39BAC0D633B}"/>
                </a:ext>
              </a:extLst>
            </p:cNvPr>
            <p:cNvSpPr/>
            <p:nvPr/>
          </p:nvSpPr>
          <p:spPr>
            <a:xfrm>
              <a:off x="8165710" y="2358181"/>
              <a:ext cx="332648" cy="332648"/>
            </a:xfrm>
            <a:prstGeom prst="rect">
              <a:avLst/>
            </a:prstGeom>
            <a:solidFill>
              <a:srgbClr val="CBCE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44D8081-2E4D-4695-B70E-61D7588A887C}"/>
                </a:ext>
              </a:extLst>
            </p:cNvPr>
            <p:cNvSpPr/>
            <p:nvPr/>
          </p:nvSpPr>
          <p:spPr>
            <a:xfrm>
              <a:off x="8639737" y="2358181"/>
              <a:ext cx="332648" cy="332648"/>
            </a:xfrm>
            <a:prstGeom prst="rect">
              <a:avLst/>
            </a:prstGeom>
            <a:solidFill>
              <a:srgbClr val="CBCE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8C1C352-1CD2-4E9B-BB7B-827C3BF4CEDD}"/>
                </a:ext>
              </a:extLst>
            </p:cNvPr>
            <p:cNvSpPr/>
            <p:nvPr/>
          </p:nvSpPr>
          <p:spPr>
            <a:xfrm>
              <a:off x="9113763" y="2358181"/>
              <a:ext cx="332648" cy="332648"/>
            </a:xfrm>
            <a:prstGeom prst="rect">
              <a:avLst/>
            </a:prstGeom>
            <a:solidFill>
              <a:srgbClr val="CBCE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2B78A80-88CB-45A5-8464-E710EBE51230}"/>
                </a:ext>
              </a:extLst>
            </p:cNvPr>
            <p:cNvSpPr/>
            <p:nvPr/>
          </p:nvSpPr>
          <p:spPr>
            <a:xfrm>
              <a:off x="9587789" y="2358181"/>
              <a:ext cx="332648" cy="332648"/>
            </a:xfrm>
            <a:prstGeom prst="rect">
              <a:avLst/>
            </a:prstGeom>
            <a:solidFill>
              <a:srgbClr val="CBCE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8989530-16FF-4DB4-AFB5-58B14576EC52}"/>
                </a:ext>
              </a:extLst>
            </p:cNvPr>
            <p:cNvSpPr/>
            <p:nvPr/>
          </p:nvSpPr>
          <p:spPr>
            <a:xfrm>
              <a:off x="10061816" y="2358181"/>
              <a:ext cx="332648" cy="332648"/>
            </a:xfrm>
            <a:prstGeom prst="rect">
              <a:avLst/>
            </a:prstGeom>
            <a:solidFill>
              <a:srgbClr val="CBCE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D160ADE-7BF9-4E0E-8AAB-17D6748C0601}"/>
                </a:ext>
              </a:extLst>
            </p:cNvPr>
            <p:cNvSpPr/>
            <p:nvPr/>
          </p:nvSpPr>
          <p:spPr>
            <a:xfrm>
              <a:off x="10535842" y="2358181"/>
              <a:ext cx="332648" cy="332648"/>
            </a:xfrm>
            <a:prstGeom prst="rect">
              <a:avLst/>
            </a:prstGeom>
            <a:solidFill>
              <a:srgbClr val="CBCE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53FCDC5-FCDD-496F-B35B-14EA09EDD001}"/>
                </a:ext>
              </a:extLst>
            </p:cNvPr>
            <p:cNvSpPr/>
            <p:nvPr/>
          </p:nvSpPr>
          <p:spPr>
            <a:xfrm>
              <a:off x="6265820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78A734B-2EF9-4D6D-AE38-D0F4FBCA76F1}"/>
                </a:ext>
              </a:extLst>
            </p:cNvPr>
            <p:cNvSpPr/>
            <p:nvPr/>
          </p:nvSpPr>
          <p:spPr>
            <a:xfrm>
              <a:off x="6739846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C040AF2-F937-4FAB-A67E-B0BC9745382F}"/>
                </a:ext>
              </a:extLst>
            </p:cNvPr>
            <p:cNvSpPr/>
            <p:nvPr/>
          </p:nvSpPr>
          <p:spPr>
            <a:xfrm>
              <a:off x="7213873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74D4FB6-EBE3-4235-A41C-C52DC0F356DF}"/>
                </a:ext>
              </a:extLst>
            </p:cNvPr>
            <p:cNvSpPr/>
            <p:nvPr/>
          </p:nvSpPr>
          <p:spPr>
            <a:xfrm>
              <a:off x="7687899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92F2AAD-1A51-47FF-AB1E-BC585F1D93C8}"/>
                </a:ext>
              </a:extLst>
            </p:cNvPr>
            <p:cNvSpPr/>
            <p:nvPr/>
          </p:nvSpPr>
          <p:spPr>
            <a:xfrm>
              <a:off x="8161925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4E6A1EB-10CC-4D59-A059-F69B5B30118A}"/>
                </a:ext>
              </a:extLst>
            </p:cNvPr>
            <p:cNvSpPr/>
            <p:nvPr/>
          </p:nvSpPr>
          <p:spPr>
            <a:xfrm>
              <a:off x="8635952" y="3080301"/>
              <a:ext cx="332648" cy="332648"/>
            </a:xfrm>
            <a:prstGeom prst="rect">
              <a:avLst/>
            </a:prstGeom>
            <a:solidFill>
              <a:srgbClr val="CBCE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AE21251-9512-45FA-BAF5-0029C972CE5C}"/>
                </a:ext>
              </a:extLst>
            </p:cNvPr>
            <p:cNvSpPr/>
            <p:nvPr/>
          </p:nvSpPr>
          <p:spPr>
            <a:xfrm>
              <a:off x="9109978" y="3080301"/>
              <a:ext cx="332648" cy="332648"/>
            </a:xfrm>
            <a:prstGeom prst="rect">
              <a:avLst/>
            </a:prstGeom>
            <a:solidFill>
              <a:srgbClr val="CBCE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4F88586-05CA-4390-9CEE-CC93470A3DE8}"/>
                </a:ext>
              </a:extLst>
            </p:cNvPr>
            <p:cNvSpPr/>
            <p:nvPr/>
          </p:nvSpPr>
          <p:spPr>
            <a:xfrm>
              <a:off x="9584004" y="3080301"/>
              <a:ext cx="332648" cy="332648"/>
            </a:xfrm>
            <a:prstGeom prst="rect">
              <a:avLst/>
            </a:prstGeom>
            <a:solidFill>
              <a:srgbClr val="CBCE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E603F77-2405-4C48-AE7B-A0855328ED02}"/>
                </a:ext>
              </a:extLst>
            </p:cNvPr>
            <p:cNvSpPr/>
            <p:nvPr/>
          </p:nvSpPr>
          <p:spPr>
            <a:xfrm>
              <a:off x="10058031" y="3080301"/>
              <a:ext cx="332648" cy="332648"/>
            </a:xfrm>
            <a:prstGeom prst="rect">
              <a:avLst/>
            </a:prstGeom>
            <a:solidFill>
              <a:srgbClr val="CBCE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6904FE9-7F81-42CA-BFDD-2F0F173CBF83}"/>
                </a:ext>
              </a:extLst>
            </p:cNvPr>
            <p:cNvSpPr/>
            <p:nvPr/>
          </p:nvSpPr>
          <p:spPr>
            <a:xfrm>
              <a:off x="10532057" y="3080301"/>
              <a:ext cx="332648" cy="332648"/>
            </a:xfrm>
            <a:prstGeom prst="rect">
              <a:avLst/>
            </a:prstGeom>
            <a:solidFill>
              <a:srgbClr val="CBCE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5F4935C-8C41-47ED-9456-7539BA1A57B8}"/>
                </a:ext>
              </a:extLst>
            </p:cNvPr>
            <p:cNvSpPr/>
            <p:nvPr/>
          </p:nvSpPr>
          <p:spPr>
            <a:xfrm>
              <a:off x="6262035" y="3802421"/>
              <a:ext cx="332648" cy="332648"/>
            </a:xfrm>
            <a:prstGeom prst="rect">
              <a:avLst/>
            </a:prstGeom>
            <a:solidFill>
              <a:srgbClr val="CBCE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3071D79-63DA-4177-A001-766857B0E94A}"/>
                </a:ext>
              </a:extLst>
            </p:cNvPr>
            <p:cNvSpPr/>
            <p:nvPr/>
          </p:nvSpPr>
          <p:spPr>
            <a:xfrm>
              <a:off x="6736061" y="3802421"/>
              <a:ext cx="332648" cy="332648"/>
            </a:xfrm>
            <a:prstGeom prst="rect">
              <a:avLst/>
            </a:prstGeom>
            <a:solidFill>
              <a:srgbClr val="CBCE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4E0E137-17AA-4F9E-ABDD-FC8BD2A8B7F0}"/>
                </a:ext>
              </a:extLst>
            </p:cNvPr>
            <p:cNvSpPr/>
            <p:nvPr/>
          </p:nvSpPr>
          <p:spPr>
            <a:xfrm>
              <a:off x="7210088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E5BE49E-A653-4C14-9522-9495608508CD}"/>
                </a:ext>
              </a:extLst>
            </p:cNvPr>
            <p:cNvSpPr/>
            <p:nvPr/>
          </p:nvSpPr>
          <p:spPr>
            <a:xfrm>
              <a:off x="7684114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066D10D-728E-4303-BBEB-736CC9DA37E1}"/>
                </a:ext>
              </a:extLst>
            </p:cNvPr>
            <p:cNvSpPr/>
            <p:nvPr/>
          </p:nvSpPr>
          <p:spPr>
            <a:xfrm>
              <a:off x="8158140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CD0C2A9-8B6A-4981-A47D-0FA7EE577A3B}"/>
                </a:ext>
              </a:extLst>
            </p:cNvPr>
            <p:cNvSpPr/>
            <p:nvPr/>
          </p:nvSpPr>
          <p:spPr>
            <a:xfrm>
              <a:off x="8632167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F1E0762-5DE8-4BAD-8D0C-44C75FDAB247}"/>
                </a:ext>
              </a:extLst>
            </p:cNvPr>
            <p:cNvSpPr/>
            <p:nvPr/>
          </p:nvSpPr>
          <p:spPr>
            <a:xfrm>
              <a:off x="9106193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9E512C7-6B03-410B-8229-BEAA680475D0}"/>
                </a:ext>
              </a:extLst>
            </p:cNvPr>
            <p:cNvSpPr/>
            <p:nvPr/>
          </p:nvSpPr>
          <p:spPr>
            <a:xfrm>
              <a:off x="9580219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AFD867B-5ABB-4B70-8F68-EA74B368F104}"/>
                </a:ext>
              </a:extLst>
            </p:cNvPr>
            <p:cNvSpPr/>
            <p:nvPr/>
          </p:nvSpPr>
          <p:spPr>
            <a:xfrm>
              <a:off x="10054246" y="3802421"/>
              <a:ext cx="332648" cy="332648"/>
            </a:xfrm>
            <a:prstGeom prst="rect">
              <a:avLst/>
            </a:prstGeom>
            <a:solidFill>
              <a:srgbClr val="0035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9FEFB5D-ACE6-4EDD-BAFC-C7879CF34E78}"/>
                </a:ext>
              </a:extLst>
            </p:cNvPr>
            <p:cNvSpPr/>
            <p:nvPr/>
          </p:nvSpPr>
          <p:spPr>
            <a:xfrm>
              <a:off x="10528272" y="3802421"/>
              <a:ext cx="332648" cy="332648"/>
            </a:xfrm>
            <a:prstGeom prst="rect">
              <a:avLst/>
            </a:prstGeom>
            <a:solidFill>
              <a:srgbClr val="0035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1FA764C-73A5-4711-BD06-6F4A1874BB2E}"/>
                </a:ext>
              </a:extLst>
            </p:cNvPr>
            <p:cNvSpPr/>
            <p:nvPr/>
          </p:nvSpPr>
          <p:spPr>
            <a:xfrm>
              <a:off x="6258250" y="4524541"/>
              <a:ext cx="332648" cy="332648"/>
            </a:xfrm>
            <a:prstGeom prst="rect">
              <a:avLst/>
            </a:prstGeom>
            <a:solidFill>
              <a:srgbClr val="CBCE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EED5373-1145-4401-AD95-E48E48BC47CF}"/>
                </a:ext>
              </a:extLst>
            </p:cNvPr>
            <p:cNvSpPr/>
            <p:nvPr/>
          </p:nvSpPr>
          <p:spPr>
            <a:xfrm>
              <a:off x="6732276" y="4524541"/>
              <a:ext cx="332648" cy="332648"/>
            </a:xfrm>
            <a:prstGeom prst="rect">
              <a:avLst/>
            </a:prstGeom>
            <a:solidFill>
              <a:srgbClr val="CBCE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883327B-5B88-4579-B6D1-E2783ACB8D94}"/>
                </a:ext>
              </a:extLst>
            </p:cNvPr>
            <p:cNvSpPr/>
            <p:nvPr/>
          </p:nvSpPr>
          <p:spPr>
            <a:xfrm>
              <a:off x="7206303" y="4524541"/>
              <a:ext cx="332648" cy="332648"/>
            </a:xfrm>
            <a:prstGeom prst="rect">
              <a:avLst/>
            </a:prstGeom>
            <a:solidFill>
              <a:srgbClr val="CBCE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C9E0C5D-4437-44B2-920F-FBE56CD8A3DB}"/>
                </a:ext>
              </a:extLst>
            </p:cNvPr>
            <p:cNvSpPr/>
            <p:nvPr/>
          </p:nvSpPr>
          <p:spPr>
            <a:xfrm>
              <a:off x="7680329" y="4524541"/>
              <a:ext cx="332648" cy="332648"/>
            </a:xfrm>
            <a:prstGeom prst="rect">
              <a:avLst/>
            </a:prstGeom>
            <a:solidFill>
              <a:srgbClr val="CBCE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6944899-9824-4904-9108-215AF886233D}"/>
                </a:ext>
              </a:extLst>
            </p:cNvPr>
            <p:cNvSpPr/>
            <p:nvPr/>
          </p:nvSpPr>
          <p:spPr>
            <a:xfrm>
              <a:off x="8154355" y="452454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81C75A3-6CAC-4FCD-963A-AC6A261FA2D3}"/>
                </a:ext>
              </a:extLst>
            </p:cNvPr>
            <p:cNvSpPr/>
            <p:nvPr/>
          </p:nvSpPr>
          <p:spPr>
            <a:xfrm>
              <a:off x="8628382" y="452454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78C6BAF-CE8B-42DB-9484-DDA73B3A25CD}"/>
                </a:ext>
              </a:extLst>
            </p:cNvPr>
            <p:cNvSpPr/>
            <p:nvPr/>
          </p:nvSpPr>
          <p:spPr>
            <a:xfrm>
              <a:off x="9102408" y="4524541"/>
              <a:ext cx="332648" cy="332648"/>
            </a:xfrm>
            <a:prstGeom prst="rect">
              <a:avLst/>
            </a:prstGeom>
            <a:solidFill>
              <a:srgbClr val="0035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45AE41B-C779-4ADF-8ABD-B15C7BD41FF8}"/>
                </a:ext>
              </a:extLst>
            </p:cNvPr>
            <p:cNvSpPr/>
            <p:nvPr/>
          </p:nvSpPr>
          <p:spPr>
            <a:xfrm>
              <a:off x="9576434" y="4524541"/>
              <a:ext cx="332648" cy="332648"/>
            </a:xfrm>
            <a:prstGeom prst="rect">
              <a:avLst/>
            </a:prstGeom>
            <a:solidFill>
              <a:srgbClr val="0035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525CA26-E5E6-4A24-A075-ECE052AB9888}"/>
                </a:ext>
              </a:extLst>
            </p:cNvPr>
            <p:cNvSpPr/>
            <p:nvPr/>
          </p:nvSpPr>
          <p:spPr>
            <a:xfrm>
              <a:off x="10050461" y="4524541"/>
              <a:ext cx="332648" cy="332648"/>
            </a:xfrm>
            <a:prstGeom prst="rect">
              <a:avLst/>
            </a:prstGeom>
            <a:solidFill>
              <a:srgbClr val="0035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2CDF743-E29D-4739-B6E2-357C1FE99ECB}"/>
                </a:ext>
              </a:extLst>
            </p:cNvPr>
            <p:cNvSpPr/>
            <p:nvPr/>
          </p:nvSpPr>
          <p:spPr>
            <a:xfrm>
              <a:off x="10524487" y="4524541"/>
              <a:ext cx="332648" cy="332648"/>
            </a:xfrm>
            <a:prstGeom prst="rect">
              <a:avLst/>
            </a:prstGeom>
            <a:solidFill>
              <a:srgbClr val="0035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80D1DEF-16AE-4E55-BF9D-E3E679956EFC}"/>
                </a:ext>
              </a:extLst>
            </p:cNvPr>
            <p:cNvSpPr/>
            <p:nvPr/>
          </p:nvSpPr>
          <p:spPr>
            <a:xfrm>
              <a:off x="6254465" y="5246661"/>
              <a:ext cx="332648" cy="332648"/>
            </a:xfrm>
            <a:prstGeom prst="rect">
              <a:avLst/>
            </a:prstGeom>
            <a:solidFill>
              <a:srgbClr val="CBCE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C617BC3-DF72-4B9F-8829-C55B07DB8647}"/>
                </a:ext>
              </a:extLst>
            </p:cNvPr>
            <p:cNvSpPr/>
            <p:nvPr/>
          </p:nvSpPr>
          <p:spPr>
            <a:xfrm>
              <a:off x="6728491" y="5246661"/>
              <a:ext cx="332648" cy="332648"/>
            </a:xfrm>
            <a:prstGeom prst="rect">
              <a:avLst/>
            </a:prstGeom>
            <a:solidFill>
              <a:srgbClr val="CBCE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EB3ECC2F-839D-4FBC-857A-BE1A7D41711B}"/>
                </a:ext>
              </a:extLst>
            </p:cNvPr>
            <p:cNvSpPr/>
            <p:nvPr/>
          </p:nvSpPr>
          <p:spPr>
            <a:xfrm>
              <a:off x="7202518" y="5246661"/>
              <a:ext cx="332648" cy="332648"/>
            </a:xfrm>
            <a:prstGeom prst="rect">
              <a:avLst/>
            </a:prstGeom>
            <a:solidFill>
              <a:srgbClr val="CBCE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A2DED92-D9CA-46F2-8BEA-C881641DBFA7}"/>
                </a:ext>
              </a:extLst>
            </p:cNvPr>
            <p:cNvSpPr/>
            <p:nvPr/>
          </p:nvSpPr>
          <p:spPr>
            <a:xfrm>
              <a:off x="7676544" y="5246661"/>
              <a:ext cx="332648" cy="332648"/>
            </a:xfrm>
            <a:prstGeom prst="rect">
              <a:avLst/>
            </a:prstGeom>
            <a:solidFill>
              <a:srgbClr val="CBCE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7B896FC-D646-4322-812E-6363F3FDDF78}"/>
                </a:ext>
              </a:extLst>
            </p:cNvPr>
            <p:cNvSpPr/>
            <p:nvPr/>
          </p:nvSpPr>
          <p:spPr>
            <a:xfrm>
              <a:off x="8150570" y="5246661"/>
              <a:ext cx="332648" cy="332648"/>
            </a:xfrm>
            <a:prstGeom prst="rect">
              <a:avLst/>
            </a:prstGeom>
            <a:solidFill>
              <a:srgbClr val="CBCE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BB61977-ADC6-4B16-80D0-192DD6C7F22D}"/>
                </a:ext>
              </a:extLst>
            </p:cNvPr>
            <p:cNvSpPr/>
            <p:nvPr/>
          </p:nvSpPr>
          <p:spPr>
            <a:xfrm>
              <a:off x="8624597" y="5246661"/>
              <a:ext cx="332648" cy="332648"/>
            </a:xfrm>
            <a:prstGeom prst="rect">
              <a:avLst/>
            </a:prstGeom>
            <a:solidFill>
              <a:srgbClr val="CBCE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219C322-16BA-4221-A4CD-07FBBF599796}"/>
                </a:ext>
              </a:extLst>
            </p:cNvPr>
            <p:cNvSpPr/>
            <p:nvPr/>
          </p:nvSpPr>
          <p:spPr>
            <a:xfrm>
              <a:off x="9098623" y="5246661"/>
              <a:ext cx="332648" cy="332648"/>
            </a:xfrm>
            <a:prstGeom prst="rect">
              <a:avLst/>
            </a:prstGeom>
            <a:solidFill>
              <a:srgbClr val="CBCE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A3F08E5-EC4B-445C-8FED-94FFF87D2C18}"/>
                </a:ext>
              </a:extLst>
            </p:cNvPr>
            <p:cNvSpPr/>
            <p:nvPr/>
          </p:nvSpPr>
          <p:spPr>
            <a:xfrm>
              <a:off x="9572649" y="5246661"/>
              <a:ext cx="332648" cy="332648"/>
            </a:xfrm>
            <a:prstGeom prst="rect">
              <a:avLst/>
            </a:prstGeom>
            <a:solidFill>
              <a:srgbClr val="0035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736504A-79F6-498D-9943-66180D74DBE4}"/>
                </a:ext>
              </a:extLst>
            </p:cNvPr>
            <p:cNvSpPr/>
            <p:nvPr/>
          </p:nvSpPr>
          <p:spPr>
            <a:xfrm>
              <a:off x="10046676" y="5246661"/>
              <a:ext cx="332648" cy="332648"/>
            </a:xfrm>
            <a:prstGeom prst="rect">
              <a:avLst/>
            </a:prstGeom>
            <a:solidFill>
              <a:srgbClr val="0035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5708677E-110E-4F47-A8F0-C55C8AB90371}"/>
                </a:ext>
              </a:extLst>
            </p:cNvPr>
            <p:cNvSpPr/>
            <p:nvPr/>
          </p:nvSpPr>
          <p:spPr>
            <a:xfrm>
              <a:off x="10520702" y="5246661"/>
              <a:ext cx="332648" cy="332648"/>
            </a:xfrm>
            <a:prstGeom prst="rect">
              <a:avLst/>
            </a:prstGeom>
            <a:solidFill>
              <a:srgbClr val="0035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0461B14-64C8-4DDE-A21C-DD6924E4CB60}"/>
                </a:ext>
              </a:extLst>
            </p:cNvPr>
            <p:cNvSpPr txBox="1"/>
            <p:nvPr/>
          </p:nvSpPr>
          <p:spPr>
            <a:xfrm>
              <a:off x="3570183" y="2304460"/>
              <a:ext cx="13939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accent1"/>
                  </a:solidFill>
                </a:rPr>
                <a:t>기획 및 </a:t>
              </a:r>
              <a:r>
                <a:rPr lang="en-US" altLang="ko-KR" sz="2400" b="1" dirty="0" smtClean="0">
                  <a:solidFill>
                    <a:schemeClr val="accent1"/>
                  </a:solidFill>
                </a:rPr>
                <a:t>DB</a:t>
              </a:r>
              <a:r>
                <a:rPr lang="ko-KR" altLang="en-US" sz="2400" b="1" dirty="0" smtClean="0">
                  <a:solidFill>
                    <a:schemeClr val="accent1"/>
                  </a:solidFill>
                </a:rPr>
                <a:t>설계</a:t>
              </a:r>
              <a:endParaRPr lang="ko-KR" altLang="en-US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1D67A66-124D-4C31-AFA4-F6D05D3D9C89}"/>
                </a:ext>
              </a:extLst>
            </p:cNvPr>
            <p:cNvSpPr txBox="1"/>
            <p:nvPr/>
          </p:nvSpPr>
          <p:spPr>
            <a:xfrm>
              <a:off x="3570183" y="3026580"/>
              <a:ext cx="15225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accent1"/>
                  </a:solidFill>
                </a:rPr>
                <a:t>화면 설계 및 구현</a:t>
              </a:r>
              <a:endParaRPr lang="ko-KR" altLang="en-US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DDBBFF0-94EF-4A54-81F3-8CD33F4E38E2}"/>
                </a:ext>
              </a:extLst>
            </p:cNvPr>
            <p:cNvSpPr txBox="1"/>
            <p:nvPr/>
          </p:nvSpPr>
          <p:spPr>
            <a:xfrm>
              <a:off x="3570183" y="3748700"/>
              <a:ext cx="10687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accent1"/>
                  </a:solidFill>
                </a:rPr>
                <a:t>사용자 기능</a:t>
              </a:r>
              <a:endParaRPr lang="ko-KR" altLang="en-US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1D944B4-8213-4DD1-B8E5-11229CD2078B}"/>
                </a:ext>
              </a:extLst>
            </p:cNvPr>
            <p:cNvSpPr txBox="1"/>
            <p:nvPr/>
          </p:nvSpPr>
          <p:spPr>
            <a:xfrm>
              <a:off x="3570183" y="4470820"/>
              <a:ext cx="10687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accent1"/>
                  </a:solidFill>
                </a:rPr>
                <a:t>관리자 기능</a:t>
              </a:r>
              <a:endParaRPr lang="ko-KR" altLang="en-US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452E1D6-B7DF-4E8C-B07D-C0332930C28B}"/>
                </a:ext>
              </a:extLst>
            </p:cNvPr>
            <p:cNvSpPr txBox="1"/>
            <p:nvPr/>
          </p:nvSpPr>
          <p:spPr>
            <a:xfrm>
              <a:off x="3570183" y="5192940"/>
              <a:ext cx="10687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accent1"/>
                  </a:solidFill>
                </a:rPr>
                <a:t>최종 테스트</a:t>
              </a:r>
              <a:endParaRPr lang="ko-KR" altLang="en-US" sz="2400" b="1" dirty="0">
                <a:solidFill>
                  <a:schemeClr val="accent1"/>
                </a:solidFill>
              </a:endParaRPr>
            </a:p>
          </p:txBody>
        </p:sp>
      </p:grp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303A0D53-2672-4A2D-B5C0-6A0276CAC9F9}"/>
              </a:ext>
            </a:extLst>
          </p:cNvPr>
          <p:cNvCxnSpPr/>
          <p:nvPr/>
        </p:nvCxnSpPr>
        <p:spPr>
          <a:xfrm>
            <a:off x="598969" y="1117510"/>
            <a:ext cx="55588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303A0D53-2672-4A2D-B5C0-6A0276CAC9F9}"/>
              </a:ext>
            </a:extLst>
          </p:cNvPr>
          <p:cNvCxnSpPr/>
          <p:nvPr/>
        </p:nvCxnSpPr>
        <p:spPr>
          <a:xfrm>
            <a:off x="5935501" y="2078184"/>
            <a:ext cx="0" cy="40160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303A0D53-2672-4A2D-B5C0-6A0276CAC9F9}"/>
              </a:ext>
            </a:extLst>
          </p:cNvPr>
          <p:cNvCxnSpPr/>
          <p:nvPr/>
        </p:nvCxnSpPr>
        <p:spPr>
          <a:xfrm>
            <a:off x="7342032" y="2091594"/>
            <a:ext cx="0" cy="40160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303A0D53-2672-4A2D-B5C0-6A0276CAC9F9}"/>
              </a:ext>
            </a:extLst>
          </p:cNvPr>
          <p:cNvCxnSpPr/>
          <p:nvPr/>
        </p:nvCxnSpPr>
        <p:spPr>
          <a:xfrm>
            <a:off x="8743649" y="2077080"/>
            <a:ext cx="0" cy="40160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303A0D53-2672-4A2D-B5C0-6A0276CAC9F9}"/>
              </a:ext>
            </a:extLst>
          </p:cNvPr>
          <p:cNvCxnSpPr/>
          <p:nvPr/>
        </p:nvCxnSpPr>
        <p:spPr>
          <a:xfrm>
            <a:off x="10163346" y="2069667"/>
            <a:ext cx="0" cy="40160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B33543B3-2F0E-40A3-8402-853EA5B6C00C}"/>
              </a:ext>
            </a:extLst>
          </p:cNvPr>
          <p:cNvSpPr txBox="1"/>
          <p:nvPr/>
        </p:nvSpPr>
        <p:spPr>
          <a:xfrm flipH="1">
            <a:off x="3158436" y="2143184"/>
            <a:ext cx="1266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3</a:t>
            </a:r>
            <a:r>
              <a:rPr lang="ko-KR" altLang="en-US" sz="2000" b="1" dirty="0" smtClean="0"/>
              <a:t>월 </a:t>
            </a:r>
            <a:r>
              <a:rPr lang="en-US" altLang="ko-KR" sz="2000" b="1" dirty="0" smtClean="0"/>
              <a:t>5</a:t>
            </a:r>
            <a:r>
              <a:rPr lang="ko-KR" altLang="en-US" sz="2000" b="1" dirty="0" smtClean="0"/>
              <a:t>주차</a:t>
            </a:r>
            <a:endParaRPr lang="ko-KR" altLang="en-US" sz="2000" b="1" dirty="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30B020C-DBE2-4420-9E4C-9DD82CCB9E3F}"/>
              </a:ext>
            </a:extLst>
          </p:cNvPr>
          <p:cNvSpPr/>
          <p:nvPr/>
        </p:nvSpPr>
        <p:spPr>
          <a:xfrm>
            <a:off x="3233679" y="2759249"/>
            <a:ext cx="474547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210A944-0A3A-4432-AAA1-D0C11A556125}"/>
              </a:ext>
            </a:extLst>
          </p:cNvPr>
          <p:cNvSpPr/>
          <p:nvPr/>
        </p:nvSpPr>
        <p:spPr>
          <a:xfrm>
            <a:off x="3909913" y="2759249"/>
            <a:ext cx="474547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53FCDC5-FCDD-496F-B35B-14EA09EDD001}"/>
              </a:ext>
            </a:extLst>
          </p:cNvPr>
          <p:cNvSpPr/>
          <p:nvPr/>
        </p:nvSpPr>
        <p:spPr>
          <a:xfrm>
            <a:off x="3228280" y="3481369"/>
            <a:ext cx="474547" cy="332648"/>
          </a:xfrm>
          <a:prstGeom prst="rect">
            <a:avLst/>
          </a:prstGeom>
          <a:solidFill>
            <a:srgbClr val="CBCE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78A734B-2EF9-4D6D-AE38-D0F4FBCA76F1}"/>
              </a:ext>
            </a:extLst>
          </p:cNvPr>
          <p:cNvSpPr/>
          <p:nvPr/>
        </p:nvSpPr>
        <p:spPr>
          <a:xfrm>
            <a:off x="3904513" y="3481369"/>
            <a:ext cx="474547" cy="332648"/>
          </a:xfrm>
          <a:prstGeom prst="rect">
            <a:avLst/>
          </a:prstGeom>
          <a:solidFill>
            <a:srgbClr val="CBCE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5F4935C-8C41-47ED-9456-7539BA1A57B8}"/>
              </a:ext>
            </a:extLst>
          </p:cNvPr>
          <p:cNvSpPr/>
          <p:nvPr/>
        </p:nvSpPr>
        <p:spPr>
          <a:xfrm>
            <a:off x="3222880" y="4203489"/>
            <a:ext cx="474547" cy="332648"/>
          </a:xfrm>
          <a:prstGeom prst="rect">
            <a:avLst/>
          </a:prstGeom>
          <a:solidFill>
            <a:srgbClr val="CBCE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3071D79-63DA-4177-A001-766857B0E94A}"/>
              </a:ext>
            </a:extLst>
          </p:cNvPr>
          <p:cNvSpPr/>
          <p:nvPr/>
        </p:nvSpPr>
        <p:spPr>
          <a:xfrm>
            <a:off x="3899114" y="4203489"/>
            <a:ext cx="474547" cy="332648"/>
          </a:xfrm>
          <a:prstGeom prst="rect">
            <a:avLst/>
          </a:prstGeom>
          <a:solidFill>
            <a:srgbClr val="CBCE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1FA764C-73A5-4711-BD06-6F4A1874BB2E}"/>
              </a:ext>
            </a:extLst>
          </p:cNvPr>
          <p:cNvSpPr/>
          <p:nvPr/>
        </p:nvSpPr>
        <p:spPr>
          <a:xfrm>
            <a:off x="3217480" y="4925609"/>
            <a:ext cx="474547" cy="332648"/>
          </a:xfrm>
          <a:prstGeom prst="rect">
            <a:avLst/>
          </a:prstGeom>
          <a:solidFill>
            <a:srgbClr val="CBCE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EED5373-1145-4401-AD95-E48E48BC47CF}"/>
              </a:ext>
            </a:extLst>
          </p:cNvPr>
          <p:cNvSpPr/>
          <p:nvPr/>
        </p:nvSpPr>
        <p:spPr>
          <a:xfrm>
            <a:off x="3893714" y="4925609"/>
            <a:ext cx="474547" cy="332648"/>
          </a:xfrm>
          <a:prstGeom prst="rect">
            <a:avLst/>
          </a:prstGeom>
          <a:solidFill>
            <a:srgbClr val="CBCE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80D1DEF-16AE-4E55-BF9D-E3E679956EFC}"/>
              </a:ext>
            </a:extLst>
          </p:cNvPr>
          <p:cNvSpPr/>
          <p:nvPr/>
        </p:nvSpPr>
        <p:spPr>
          <a:xfrm>
            <a:off x="3212081" y="5647729"/>
            <a:ext cx="474547" cy="332648"/>
          </a:xfrm>
          <a:prstGeom prst="rect">
            <a:avLst/>
          </a:prstGeom>
          <a:solidFill>
            <a:srgbClr val="CBCE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C617BC3-DF72-4B9F-8829-C55B07DB8647}"/>
              </a:ext>
            </a:extLst>
          </p:cNvPr>
          <p:cNvSpPr/>
          <p:nvPr/>
        </p:nvSpPr>
        <p:spPr>
          <a:xfrm>
            <a:off x="3888315" y="5647729"/>
            <a:ext cx="474547" cy="332648"/>
          </a:xfrm>
          <a:prstGeom prst="rect">
            <a:avLst/>
          </a:prstGeom>
          <a:solidFill>
            <a:srgbClr val="CBCE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303A0D53-2672-4A2D-B5C0-6A0276CAC9F9}"/>
              </a:ext>
            </a:extLst>
          </p:cNvPr>
          <p:cNvCxnSpPr/>
          <p:nvPr/>
        </p:nvCxnSpPr>
        <p:spPr>
          <a:xfrm>
            <a:off x="4508482" y="2090925"/>
            <a:ext cx="0" cy="40160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B33543B3-2F0E-40A3-8402-853EA5B6C00C}"/>
              </a:ext>
            </a:extLst>
          </p:cNvPr>
          <p:cNvSpPr txBox="1"/>
          <p:nvPr/>
        </p:nvSpPr>
        <p:spPr>
          <a:xfrm flipH="1">
            <a:off x="4576502" y="2143184"/>
            <a:ext cx="1266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4</a:t>
            </a:r>
            <a:r>
              <a:rPr lang="ko-KR" altLang="en-US" sz="2000" b="1" dirty="0" smtClean="0"/>
              <a:t>월 </a:t>
            </a:r>
            <a:r>
              <a:rPr lang="en-US" altLang="ko-KR" sz="2000" b="1" dirty="0" smtClean="0"/>
              <a:t>1</a:t>
            </a:r>
            <a:r>
              <a:rPr lang="ko-KR" altLang="en-US" sz="2000" b="1" dirty="0" smtClean="0"/>
              <a:t>주차</a:t>
            </a:r>
            <a:endParaRPr lang="ko-KR" altLang="en-US" sz="2000" b="1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33543B3-2F0E-40A3-8402-853EA5B6C00C}"/>
              </a:ext>
            </a:extLst>
          </p:cNvPr>
          <p:cNvSpPr txBox="1"/>
          <p:nvPr/>
        </p:nvSpPr>
        <p:spPr>
          <a:xfrm flipH="1">
            <a:off x="6000226" y="2140210"/>
            <a:ext cx="1266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4</a:t>
            </a:r>
            <a:r>
              <a:rPr lang="ko-KR" altLang="en-US" sz="2000" b="1" dirty="0" smtClean="0"/>
              <a:t>월 </a:t>
            </a:r>
            <a:r>
              <a:rPr lang="en-US" altLang="ko-KR" sz="2000" b="1" dirty="0"/>
              <a:t>2</a:t>
            </a:r>
            <a:r>
              <a:rPr lang="ko-KR" altLang="en-US" sz="2000" b="1" dirty="0" smtClean="0"/>
              <a:t>주차</a:t>
            </a:r>
            <a:endParaRPr lang="ko-KR" altLang="en-US" sz="2000" b="1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33543B3-2F0E-40A3-8402-853EA5B6C00C}"/>
              </a:ext>
            </a:extLst>
          </p:cNvPr>
          <p:cNvSpPr txBox="1"/>
          <p:nvPr/>
        </p:nvSpPr>
        <p:spPr>
          <a:xfrm flipH="1">
            <a:off x="8841138" y="2135732"/>
            <a:ext cx="1266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4</a:t>
            </a:r>
            <a:r>
              <a:rPr lang="ko-KR" altLang="en-US" sz="2000" b="1" dirty="0" smtClean="0"/>
              <a:t>월 </a:t>
            </a:r>
            <a:r>
              <a:rPr lang="en-US" altLang="ko-KR" sz="2000" b="1" dirty="0" smtClean="0"/>
              <a:t>4</a:t>
            </a:r>
            <a:r>
              <a:rPr lang="ko-KR" altLang="en-US" sz="2000" b="1" dirty="0" smtClean="0"/>
              <a:t>주차</a:t>
            </a:r>
            <a:endParaRPr lang="ko-KR" altLang="en-US" sz="2000" b="1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33543B3-2F0E-40A3-8402-853EA5B6C00C}"/>
              </a:ext>
            </a:extLst>
          </p:cNvPr>
          <p:cNvSpPr txBox="1"/>
          <p:nvPr/>
        </p:nvSpPr>
        <p:spPr>
          <a:xfrm flipH="1">
            <a:off x="7406756" y="2140210"/>
            <a:ext cx="1266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4</a:t>
            </a:r>
            <a:r>
              <a:rPr lang="ko-KR" altLang="en-US" sz="2000" b="1" dirty="0" smtClean="0"/>
              <a:t>월 </a:t>
            </a:r>
            <a:r>
              <a:rPr lang="en-US" altLang="ko-KR" sz="2000" b="1" dirty="0" smtClean="0"/>
              <a:t>3</a:t>
            </a:r>
            <a:r>
              <a:rPr lang="ko-KR" altLang="en-US" sz="2000" b="1" dirty="0" smtClean="0"/>
              <a:t>주차</a:t>
            </a:r>
            <a:endParaRPr lang="ko-KR" altLang="en-US" sz="2000" b="1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33543B3-2F0E-40A3-8402-853EA5B6C00C}"/>
              </a:ext>
            </a:extLst>
          </p:cNvPr>
          <p:cNvSpPr txBox="1"/>
          <p:nvPr/>
        </p:nvSpPr>
        <p:spPr>
          <a:xfrm flipH="1">
            <a:off x="10197212" y="2143184"/>
            <a:ext cx="1266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5</a:t>
            </a:r>
            <a:r>
              <a:rPr lang="ko-KR" altLang="en-US" sz="2000" b="1" dirty="0" smtClean="0"/>
              <a:t>월 </a:t>
            </a:r>
            <a:r>
              <a:rPr lang="en-US" altLang="ko-KR" sz="2000" b="1" dirty="0" smtClean="0"/>
              <a:t>1</a:t>
            </a:r>
            <a:r>
              <a:rPr lang="ko-KR" altLang="en-US" sz="2000" b="1" dirty="0" smtClean="0"/>
              <a:t>주차</a:t>
            </a:r>
            <a:endParaRPr lang="ko-KR" altLang="en-US" sz="2000" b="1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33543B3-2F0E-40A3-8402-853EA5B6C00C}"/>
              </a:ext>
            </a:extLst>
          </p:cNvPr>
          <p:cNvSpPr txBox="1"/>
          <p:nvPr/>
        </p:nvSpPr>
        <p:spPr>
          <a:xfrm flipH="1">
            <a:off x="551631" y="1182289"/>
            <a:ext cx="9930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개발 기간 </a:t>
            </a:r>
            <a:r>
              <a:rPr lang="en-US" altLang="ko-KR" sz="2400" b="1" dirty="0" smtClean="0"/>
              <a:t>: 3</a:t>
            </a:r>
            <a:r>
              <a:rPr lang="ko-KR" altLang="en-US" sz="2400" b="1" dirty="0" smtClean="0"/>
              <a:t>월 </a:t>
            </a:r>
            <a:r>
              <a:rPr lang="en-US" altLang="ko-KR" sz="2400" b="1" dirty="0" smtClean="0"/>
              <a:t>26</a:t>
            </a:r>
            <a:r>
              <a:rPr lang="ko-KR" altLang="en-US" sz="2400" b="1" dirty="0" smtClean="0"/>
              <a:t>일</a:t>
            </a:r>
            <a:r>
              <a:rPr lang="en-US" altLang="ko-KR" sz="2400" b="1" dirty="0" smtClean="0"/>
              <a:t> ~ 5</a:t>
            </a:r>
            <a:r>
              <a:rPr lang="ko-KR" altLang="en-US" sz="2400" b="1" dirty="0" smtClean="0"/>
              <a:t>월 </a:t>
            </a:r>
            <a:r>
              <a:rPr lang="en-US" altLang="ko-KR" sz="2400" b="1" dirty="0" smtClean="0"/>
              <a:t>2</a:t>
            </a:r>
            <a:r>
              <a:rPr lang="ko-KR" altLang="en-US" sz="2400" b="1" dirty="0" smtClean="0"/>
              <a:t>일</a:t>
            </a:r>
            <a:endParaRPr lang="ko-KR" altLang="en-US" sz="2400" b="1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2940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구현 계획 및 </a:t>
            </a:r>
            <a:r>
              <a:rPr lang="ko-KR" altLang="en-US" sz="3600" spc="-300" dirty="0" smtClean="0"/>
              <a:t>결과</a:t>
            </a:r>
            <a:endParaRPr lang="ko-KR" altLang="en-US" sz="3600" spc="-3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892BE55-5F04-4595-9CF8-9E0AACB9CD45}"/>
              </a:ext>
            </a:extLst>
          </p:cNvPr>
          <p:cNvSpPr txBox="1"/>
          <p:nvPr/>
        </p:nvSpPr>
        <p:spPr>
          <a:xfrm>
            <a:off x="4099956" y="126311"/>
            <a:ext cx="2784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/>
                </a:solidFill>
                <a:latin typeface="+mj-ea"/>
              </a:rPr>
              <a:t>실제 개발 현황</a:t>
            </a:r>
            <a:endParaRPr lang="ko-KR" altLang="en-US" sz="3600" b="1" dirty="0">
              <a:solidFill>
                <a:schemeClr val="accent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9821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1398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Part </a:t>
            </a:r>
            <a:r>
              <a:rPr lang="en-US" altLang="ko-KR" sz="3200" dirty="0" smtClean="0">
                <a:solidFill>
                  <a:schemeClr val="bg1"/>
                </a:solidFill>
              </a:rPr>
              <a:t>4 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28809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solidFill>
                  <a:schemeClr val="bg1"/>
                </a:solidFill>
              </a:rPr>
              <a:t>화면 및 시연</a:t>
            </a:r>
            <a:endParaRPr lang="en-US" altLang="ko-KR" sz="4400" b="1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A77F11C-CA8F-4F46-9933-034DFBAF5A01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016FB6-2F28-4D58-ACF8-8E726C6B26F4}"/>
              </a:ext>
            </a:extLst>
          </p:cNvPr>
          <p:cNvSpPr txBox="1"/>
          <p:nvPr/>
        </p:nvSpPr>
        <p:spPr>
          <a:xfrm>
            <a:off x="657922" y="4192863"/>
            <a:ext cx="15888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smtClean="0">
                <a:solidFill>
                  <a:schemeClr val="bg1"/>
                </a:solidFill>
              </a:rPr>
              <a:t>홈페이지 화면</a:t>
            </a:r>
            <a:endParaRPr lang="en-US" altLang="ko-KR" sz="2400" spc="-300" dirty="0" smtClean="0">
              <a:solidFill>
                <a:schemeClr val="bg1"/>
              </a:solidFill>
            </a:endParaRPr>
          </a:p>
          <a:p>
            <a:r>
              <a:rPr lang="ko-KR" altLang="en-US" sz="2400" spc="-300" dirty="0" err="1" smtClean="0">
                <a:solidFill>
                  <a:schemeClr val="bg1"/>
                </a:solidFill>
              </a:rPr>
              <a:t>기능구현</a:t>
            </a:r>
            <a:r>
              <a:rPr lang="ko-KR" altLang="en-US" sz="2400" spc="-300" dirty="0" smtClean="0">
                <a:solidFill>
                  <a:schemeClr val="bg1"/>
                </a:solidFill>
              </a:rPr>
              <a:t> 시연</a:t>
            </a:r>
            <a:endParaRPr lang="en-US" altLang="ko-KR" sz="2400" spc="-3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5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</a:t>
            </a:r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/>
              <a:t>메인 화면</a:t>
            </a:r>
            <a:endParaRPr lang="ko-KR" altLang="en-US" sz="3600" spc="-3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92BE55-5F04-4595-9CF8-9E0AACB9CD45}"/>
              </a:ext>
            </a:extLst>
          </p:cNvPr>
          <p:cNvSpPr txBox="1"/>
          <p:nvPr/>
        </p:nvSpPr>
        <p:spPr>
          <a:xfrm>
            <a:off x="3174337" y="121618"/>
            <a:ext cx="1883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/>
                </a:solidFill>
                <a:latin typeface="+mj-ea"/>
              </a:rPr>
              <a:t>메인 화면</a:t>
            </a:r>
            <a:endParaRPr lang="ko-KR" altLang="en-US" sz="3600" b="1" dirty="0">
              <a:solidFill>
                <a:schemeClr val="accent1"/>
              </a:solidFill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7" y="1074234"/>
            <a:ext cx="3602539" cy="547323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"/>
          <a:stretch/>
        </p:blipFill>
        <p:spPr>
          <a:xfrm>
            <a:off x="4588625" y="2394066"/>
            <a:ext cx="7536855" cy="3100647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0191404" y="2352502"/>
            <a:ext cx="2000596" cy="365760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996" y="5996974"/>
            <a:ext cx="7593243" cy="43553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826582" y="2805508"/>
            <a:ext cx="1037463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46532"/>
                </a:solidFill>
              </a:rPr>
              <a:t>검색 기능</a:t>
            </a:r>
            <a:endParaRPr lang="en-US" altLang="ko-KR" dirty="0" smtClean="0">
              <a:solidFill>
                <a:srgbClr val="F46532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135918" y="2744435"/>
            <a:ext cx="3595856" cy="646331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46532"/>
                </a:solidFill>
              </a:rPr>
              <a:t>동적 내비게이션</a:t>
            </a:r>
            <a:endParaRPr lang="en-US" altLang="ko-KR" dirty="0" smtClean="0">
              <a:solidFill>
                <a:srgbClr val="F46532"/>
              </a:solidFill>
            </a:endParaRPr>
          </a:p>
          <a:p>
            <a:r>
              <a:rPr lang="ko-KR" altLang="en-US" dirty="0" err="1" smtClean="0">
                <a:solidFill>
                  <a:srgbClr val="F46532"/>
                </a:solidFill>
              </a:rPr>
              <a:t>비로그인</a:t>
            </a:r>
            <a:r>
              <a:rPr lang="en-US" altLang="ko-KR" dirty="0" smtClean="0">
                <a:solidFill>
                  <a:srgbClr val="F46532"/>
                </a:solidFill>
              </a:rPr>
              <a:t>/</a:t>
            </a:r>
            <a:r>
              <a:rPr lang="ko-KR" altLang="en-US" dirty="0" smtClean="0">
                <a:solidFill>
                  <a:srgbClr val="F46532"/>
                </a:solidFill>
              </a:rPr>
              <a:t>사용자</a:t>
            </a:r>
            <a:r>
              <a:rPr lang="en-US" altLang="ko-KR" dirty="0" smtClean="0">
                <a:solidFill>
                  <a:srgbClr val="F46532"/>
                </a:solidFill>
              </a:rPr>
              <a:t>/</a:t>
            </a:r>
            <a:r>
              <a:rPr lang="ko-KR" altLang="en-US" dirty="0" smtClean="0">
                <a:solidFill>
                  <a:srgbClr val="F46532"/>
                </a:solidFill>
              </a:rPr>
              <a:t>트레이너</a:t>
            </a:r>
            <a:r>
              <a:rPr lang="en-US" altLang="ko-KR" dirty="0" smtClean="0">
                <a:solidFill>
                  <a:srgbClr val="F46532"/>
                </a:solidFill>
              </a:rPr>
              <a:t>/</a:t>
            </a:r>
            <a:r>
              <a:rPr lang="ko-KR" altLang="en-US" dirty="0" smtClean="0">
                <a:solidFill>
                  <a:srgbClr val="F46532"/>
                </a:solidFill>
              </a:rPr>
              <a:t>최고관리자</a:t>
            </a:r>
            <a:endParaRPr lang="en-US" altLang="ko-KR" dirty="0" smtClean="0">
              <a:solidFill>
                <a:srgbClr val="F46532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438996" y="6050322"/>
            <a:ext cx="7593243" cy="365760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9900298" y="5807491"/>
            <a:ext cx="582211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rgbClr val="F46532"/>
                </a:solidFill>
              </a:rPr>
              <a:t>푸터</a:t>
            </a:r>
            <a:endParaRPr lang="en-US" altLang="ko-KR" dirty="0" smtClean="0">
              <a:solidFill>
                <a:srgbClr val="F46532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9606" y="1321724"/>
            <a:ext cx="2983742" cy="38238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9606" y="767950"/>
            <a:ext cx="2745741" cy="3503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7"/>
          <a:srcRect l="9246" t="-122"/>
          <a:stretch/>
        </p:blipFill>
        <p:spPr>
          <a:xfrm>
            <a:off x="6209606" y="1889750"/>
            <a:ext cx="5140037" cy="39768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7449" y="4146628"/>
            <a:ext cx="979755" cy="646331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46532"/>
                </a:solidFill>
              </a:rPr>
              <a:t>최대 </a:t>
            </a:r>
            <a:r>
              <a:rPr lang="en-US" altLang="ko-KR" dirty="0" smtClean="0">
                <a:solidFill>
                  <a:srgbClr val="F46532"/>
                </a:solidFill>
              </a:rPr>
              <a:t>6</a:t>
            </a:r>
            <a:r>
              <a:rPr lang="ko-KR" altLang="en-US" dirty="0" smtClean="0">
                <a:solidFill>
                  <a:srgbClr val="F46532"/>
                </a:solidFill>
              </a:rPr>
              <a:t>개</a:t>
            </a:r>
            <a:endParaRPr lang="en-US" altLang="ko-KR" dirty="0" smtClean="0">
              <a:solidFill>
                <a:srgbClr val="F46532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F46532"/>
                </a:solidFill>
              </a:rPr>
              <a:t>출력</a:t>
            </a:r>
            <a:endParaRPr lang="en-US" altLang="ko-KR" dirty="0" smtClean="0">
              <a:solidFill>
                <a:srgbClr val="F46532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941127" y="2340781"/>
            <a:ext cx="581891" cy="297021"/>
          </a:xfrm>
          <a:prstGeom prst="rect">
            <a:avLst/>
          </a:prstGeom>
          <a:noFill/>
          <a:ln w="38100">
            <a:solidFill>
              <a:srgbClr val="1C91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0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</a:t>
            </a:r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/>
              <a:t>메인 화면</a:t>
            </a:r>
            <a:endParaRPr lang="ko-KR" altLang="en-US" sz="3600" spc="-3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92BE55-5F04-4595-9CF8-9E0AACB9CD45}"/>
              </a:ext>
            </a:extLst>
          </p:cNvPr>
          <p:cNvSpPr txBox="1"/>
          <p:nvPr/>
        </p:nvSpPr>
        <p:spPr>
          <a:xfrm>
            <a:off x="3174337" y="121618"/>
            <a:ext cx="2682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/>
                </a:solidFill>
                <a:latin typeface="+mj-ea"/>
              </a:rPr>
              <a:t>회원가입 기능</a:t>
            </a:r>
            <a:endParaRPr lang="ko-KR" altLang="en-US" sz="3600" b="1" dirty="0">
              <a:solidFill>
                <a:schemeClr val="accent1"/>
              </a:solidFill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639" y="2579765"/>
            <a:ext cx="5151283" cy="26802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006" y="1406757"/>
            <a:ext cx="3808415" cy="466984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664" y="855456"/>
            <a:ext cx="3435061" cy="146388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45731" y="17571"/>
            <a:ext cx="3746269" cy="675409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177063" y="5430266"/>
            <a:ext cx="1768433" cy="646331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1C91F9"/>
                </a:solidFill>
              </a:rPr>
              <a:t>사용자 </a:t>
            </a:r>
            <a:r>
              <a:rPr lang="en-US" altLang="ko-KR" dirty="0" smtClean="0">
                <a:solidFill>
                  <a:srgbClr val="1C91F9"/>
                </a:solidFill>
              </a:rPr>
              <a:t>/ </a:t>
            </a:r>
            <a:r>
              <a:rPr lang="ko-KR" altLang="en-US" dirty="0" smtClean="0">
                <a:solidFill>
                  <a:srgbClr val="1C91F9"/>
                </a:solidFill>
              </a:rPr>
              <a:t>트레이너</a:t>
            </a:r>
            <a:endParaRPr lang="en-US" altLang="ko-KR" dirty="0" smtClean="0">
              <a:solidFill>
                <a:srgbClr val="1C91F9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1C91F9"/>
                </a:solidFill>
              </a:rPr>
              <a:t>선택 진입</a:t>
            </a:r>
            <a:endParaRPr lang="ko-KR" altLang="en-US" dirty="0">
              <a:solidFill>
                <a:srgbClr val="1C91F9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527916" y="5630887"/>
            <a:ext cx="1139786" cy="761600"/>
          </a:xfrm>
          <a:prstGeom prst="rect">
            <a:avLst/>
          </a:prstGeom>
          <a:noFill/>
          <a:ln w="38100">
            <a:solidFill>
              <a:srgbClr val="1C91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60213" y="598668"/>
            <a:ext cx="1435008" cy="646331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1C91F9"/>
                </a:solidFill>
              </a:rPr>
              <a:t>회원가입 실패</a:t>
            </a:r>
            <a:endParaRPr lang="en-US" altLang="ko-KR" dirty="0" smtClean="0">
              <a:solidFill>
                <a:srgbClr val="1C91F9"/>
              </a:solidFill>
            </a:endParaRPr>
          </a:p>
          <a:p>
            <a:pPr algn="ctr"/>
            <a:r>
              <a:rPr lang="ko-KR" altLang="en-US" dirty="0" err="1" smtClean="0">
                <a:solidFill>
                  <a:srgbClr val="1C91F9"/>
                </a:solidFill>
              </a:rPr>
              <a:t>경고창</a:t>
            </a:r>
            <a:r>
              <a:rPr lang="ko-KR" altLang="en-US" dirty="0" smtClean="0">
                <a:solidFill>
                  <a:srgbClr val="1C91F9"/>
                </a:solidFill>
              </a:rPr>
              <a:t> 알림</a:t>
            </a:r>
            <a:endParaRPr lang="ko-KR" altLang="en-US" dirty="0">
              <a:solidFill>
                <a:srgbClr val="1C91F9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2961" y="5630887"/>
            <a:ext cx="1633781" cy="646331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1C91F9"/>
                </a:solidFill>
              </a:rPr>
              <a:t>이미지 첨부파일</a:t>
            </a:r>
            <a:endParaRPr lang="en-US" altLang="ko-KR" dirty="0" smtClean="0">
              <a:solidFill>
                <a:srgbClr val="1C91F9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1C91F9"/>
                </a:solidFill>
              </a:rPr>
              <a:t>첨부 기능</a:t>
            </a:r>
            <a:endParaRPr lang="ko-KR" altLang="en-US" dirty="0">
              <a:solidFill>
                <a:srgbClr val="1C91F9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99963" y="3204454"/>
            <a:ext cx="1890261" cy="646331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rgbClr val="1C91F9"/>
                </a:solidFill>
              </a:rPr>
              <a:t>미입력</a:t>
            </a:r>
            <a:r>
              <a:rPr lang="ko-KR" altLang="en-US" dirty="0" smtClean="0">
                <a:solidFill>
                  <a:srgbClr val="1C91F9"/>
                </a:solidFill>
              </a:rPr>
              <a:t> 항목 </a:t>
            </a:r>
            <a:r>
              <a:rPr lang="ko-KR" altLang="en-US" dirty="0" err="1" smtClean="0">
                <a:solidFill>
                  <a:srgbClr val="1C91F9"/>
                </a:solidFill>
              </a:rPr>
              <a:t>존재시</a:t>
            </a:r>
            <a:endParaRPr lang="en-US" altLang="ko-KR" dirty="0" smtClean="0">
              <a:solidFill>
                <a:srgbClr val="1C91F9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1C91F9"/>
                </a:solidFill>
              </a:rPr>
              <a:t>안내 메시지 출력</a:t>
            </a:r>
            <a:endParaRPr lang="ko-KR" altLang="en-US" dirty="0">
              <a:solidFill>
                <a:srgbClr val="1C91F9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692092" y="1996177"/>
            <a:ext cx="1832553" cy="646331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1C91F9"/>
                </a:solidFill>
              </a:rPr>
              <a:t>비밀번호 </a:t>
            </a:r>
            <a:r>
              <a:rPr lang="ko-KR" altLang="en-US" dirty="0" err="1" smtClean="0">
                <a:solidFill>
                  <a:srgbClr val="1C91F9"/>
                </a:solidFill>
              </a:rPr>
              <a:t>불일치시</a:t>
            </a:r>
            <a:endParaRPr lang="en-US" altLang="ko-KR" dirty="0" smtClean="0">
              <a:solidFill>
                <a:srgbClr val="1C91F9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1C91F9"/>
                </a:solidFill>
              </a:rPr>
              <a:t>안내 메시지 출력</a:t>
            </a:r>
            <a:endParaRPr lang="en-US" altLang="ko-KR" dirty="0" smtClean="0">
              <a:solidFill>
                <a:srgbClr val="1C91F9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2210" y="2783328"/>
            <a:ext cx="1399309" cy="106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3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</a:t>
            </a:r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/>
              <a:t>메인 화면</a:t>
            </a:r>
            <a:endParaRPr lang="ko-KR" altLang="en-US" sz="3600" spc="-3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92BE55-5F04-4595-9CF8-9E0AACB9CD45}"/>
              </a:ext>
            </a:extLst>
          </p:cNvPr>
          <p:cNvSpPr txBox="1"/>
          <p:nvPr/>
        </p:nvSpPr>
        <p:spPr>
          <a:xfrm>
            <a:off x="3174337" y="121618"/>
            <a:ext cx="2282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/>
                </a:solidFill>
                <a:latin typeface="+mj-ea"/>
              </a:rPr>
              <a:t>로그인 기능</a:t>
            </a:r>
            <a:endParaRPr lang="ko-KR" altLang="en-US" sz="3600" b="1" dirty="0">
              <a:solidFill>
                <a:schemeClr val="accent1"/>
              </a:solidFill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4267" y="2794025"/>
            <a:ext cx="2606433" cy="36042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632" y="2836359"/>
            <a:ext cx="2582334" cy="3505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100" y="921834"/>
            <a:ext cx="4320685" cy="183995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59599" y="598668"/>
            <a:ext cx="1236236" cy="646331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1C91F9"/>
                </a:solidFill>
              </a:rPr>
              <a:t>로그인 실패</a:t>
            </a:r>
            <a:endParaRPr lang="en-US" altLang="ko-KR" dirty="0" smtClean="0">
              <a:solidFill>
                <a:srgbClr val="1C91F9"/>
              </a:solidFill>
            </a:endParaRPr>
          </a:p>
          <a:p>
            <a:pPr algn="ctr"/>
            <a:r>
              <a:rPr lang="ko-KR" altLang="en-US" dirty="0" err="1" smtClean="0">
                <a:solidFill>
                  <a:srgbClr val="1C91F9"/>
                </a:solidFill>
              </a:rPr>
              <a:t>경고창</a:t>
            </a:r>
            <a:r>
              <a:rPr lang="ko-KR" altLang="en-US" dirty="0" smtClean="0">
                <a:solidFill>
                  <a:srgbClr val="1C91F9"/>
                </a:solidFill>
              </a:rPr>
              <a:t> 알림</a:t>
            </a:r>
            <a:endParaRPr lang="ko-KR" altLang="en-US" dirty="0">
              <a:solidFill>
                <a:srgbClr val="1C91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11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</a:t>
            </a:r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/>
              <a:t>메인 화면</a:t>
            </a:r>
            <a:endParaRPr lang="ko-KR" altLang="en-US" sz="3600" spc="-3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92BE55-5F04-4595-9CF8-9E0AACB9CD45}"/>
              </a:ext>
            </a:extLst>
          </p:cNvPr>
          <p:cNvSpPr txBox="1"/>
          <p:nvPr/>
        </p:nvSpPr>
        <p:spPr>
          <a:xfrm>
            <a:off x="3174337" y="121618"/>
            <a:ext cx="2784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/>
                </a:solidFill>
                <a:latin typeface="+mj-ea"/>
              </a:rPr>
              <a:t>전체 영상 목록</a:t>
            </a:r>
            <a:endParaRPr lang="ko-KR" altLang="en-US" sz="3600" b="1" dirty="0">
              <a:solidFill>
                <a:schemeClr val="accent1"/>
              </a:solidFill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/>
        </p:blipFill>
        <p:spPr>
          <a:xfrm>
            <a:off x="1605869" y="921834"/>
            <a:ext cx="7956111" cy="559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2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B5B562C5-7131-4A79-A244-FF89CD541257}"/>
              </a:ext>
            </a:extLst>
          </p:cNvPr>
          <p:cNvSpPr/>
          <p:nvPr/>
        </p:nvSpPr>
        <p:spPr>
          <a:xfrm>
            <a:off x="1201479" y="1616513"/>
            <a:ext cx="9789042" cy="212725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0AD0228-8259-4285-8CC6-BCAD074608A9}"/>
              </a:ext>
            </a:extLst>
          </p:cNvPr>
          <p:cNvSpPr txBox="1"/>
          <p:nvPr/>
        </p:nvSpPr>
        <p:spPr>
          <a:xfrm>
            <a:off x="5429792" y="1981743"/>
            <a:ext cx="13324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300" dirty="0" smtClean="0">
                <a:solidFill>
                  <a:schemeClr val="bg1"/>
                </a:solidFill>
                <a:latin typeface="+mn-ea"/>
              </a:rPr>
              <a:t>easy</a:t>
            </a:r>
            <a:endParaRPr lang="ko-KR" altLang="en-US" sz="48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</a:t>
            </a:r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657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/>
              <a:t>Q. </a:t>
            </a:r>
            <a:r>
              <a:rPr lang="ko-KR" altLang="en-US" sz="3600" spc="-300" dirty="0" smtClean="0"/>
              <a:t>현대인에게 필요한 것은</a:t>
            </a:r>
            <a:r>
              <a:rPr lang="en-US" altLang="ko-KR" sz="3600" spc="-300" dirty="0" smtClean="0"/>
              <a:t>?</a:t>
            </a:r>
            <a:endParaRPr lang="ko-KR" altLang="en-US" sz="3600" spc="-3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6D2F0D1-D623-47EE-AE87-69A55391E5F8}"/>
              </a:ext>
            </a:extLst>
          </p:cNvPr>
          <p:cNvSpPr/>
          <p:nvPr/>
        </p:nvSpPr>
        <p:spPr>
          <a:xfrm>
            <a:off x="1201479" y="3743766"/>
            <a:ext cx="9789042" cy="21272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F62E273-F1FA-418F-A399-7D0DA8273623}"/>
              </a:ext>
            </a:extLst>
          </p:cNvPr>
          <p:cNvSpPr txBox="1"/>
          <p:nvPr/>
        </p:nvSpPr>
        <p:spPr>
          <a:xfrm>
            <a:off x="4729279" y="2812740"/>
            <a:ext cx="273344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500" b="1" dirty="0" smtClean="0">
                <a:solidFill>
                  <a:srgbClr val="515151"/>
                </a:solidFill>
              </a:rPr>
              <a:t>운동</a:t>
            </a:r>
            <a:endParaRPr lang="ko-KR" altLang="en-US" sz="11500" b="1" dirty="0">
              <a:solidFill>
                <a:srgbClr val="51515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4EA3440-AA0A-4B93-B0AD-9B51B982F66F}"/>
              </a:ext>
            </a:extLst>
          </p:cNvPr>
          <p:cNvSpPr txBox="1"/>
          <p:nvPr/>
        </p:nvSpPr>
        <p:spPr>
          <a:xfrm>
            <a:off x="5509942" y="4574758"/>
            <a:ext cx="11721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 smtClean="0">
                <a:solidFill>
                  <a:schemeClr val="bg1"/>
                </a:solidFill>
                <a:latin typeface="+mn-ea"/>
              </a:rPr>
              <a:t>이지</a:t>
            </a:r>
            <a:endParaRPr lang="ko-KR" altLang="en-US" sz="4800" spc="-3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50064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7" grpId="0"/>
      <p:bldP spid="55" grpId="0"/>
      <p:bldP spid="5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</a:t>
            </a:r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/>
              <a:t>메인 화면</a:t>
            </a:r>
            <a:endParaRPr lang="ko-KR" altLang="en-US" sz="3600" spc="-3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92BE55-5F04-4595-9CF8-9E0AACB9CD45}"/>
              </a:ext>
            </a:extLst>
          </p:cNvPr>
          <p:cNvSpPr txBox="1"/>
          <p:nvPr/>
        </p:nvSpPr>
        <p:spPr>
          <a:xfrm>
            <a:off x="3174337" y="121618"/>
            <a:ext cx="2682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/>
                </a:solidFill>
                <a:latin typeface="+mj-ea"/>
              </a:rPr>
              <a:t>영상 상세보기</a:t>
            </a:r>
            <a:endParaRPr lang="ko-KR" altLang="en-US" sz="3600" b="1" dirty="0">
              <a:solidFill>
                <a:schemeClr val="accent1"/>
              </a:solidFill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3297" r="11083" b="31254"/>
          <a:stretch/>
        </p:blipFill>
        <p:spPr>
          <a:xfrm>
            <a:off x="176373" y="937219"/>
            <a:ext cx="8356601" cy="37448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62390" y="3291987"/>
            <a:ext cx="1890262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1C91F9"/>
                </a:solidFill>
              </a:rPr>
              <a:t>영상 목록 돌아가기</a:t>
            </a:r>
            <a:endParaRPr lang="en-US" altLang="ko-KR" dirty="0" smtClean="0">
              <a:solidFill>
                <a:srgbClr val="1C91F9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7643" y="1754202"/>
            <a:ext cx="979755" cy="646331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1C91F9"/>
                </a:solidFill>
              </a:rPr>
              <a:t>트레이너</a:t>
            </a:r>
            <a:endParaRPr lang="en-US" altLang="ko-KR" dirty="0" smtClean="0">
              <a:solidFill>
                <a:srgbClr val="1C91F9"/>
              </a:solidFill>
            </a:endParaRPr>
          </a:p>
          <a:p>
            <a:pPr algn="ctr"/>
            <a:r>
              <a:rPr lang="ko-KR" altLang="en-US" dirty="0" err="1" smtClean="0">
                <a:solidFill>
                  <a:srgbClr val="1C91F9"/>
                </a:solidFill>
              </a:rPr>
              <a:t>바로가기</a:t>
            </a:r>
            <a:endParaRPr lang="en-US" altLang="ko-KR" dirty="0" smtClean="0">
              <a:solidFill>
                <a:srgbClr val="1C91F9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23640" r="21778" b="22140"/>
          <a:stretch/>
        </p:blipFill>
        <p:spPr>
          <a:xfrm>
            <a:off x="8744642" y="3934182"/>
            <a:ext cx="2989416" cy="234186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3804" y="921834"/>
            <a:ext cx="2639111" cy="270606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00772" y="710436"/>
            <a:ext cx="1435008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rgbClr val="1C91F9"/>
                </a:solidFill>
              </a:rPr>
              <a:t>비로그인</a:t>
            </a:r>
            <a:r>
              <a:rPr lang="ko-KR" altLang="en-US" dirty="0" smtClean="0">
                <a:solidFill>
                  <a:srgbClr val="1C91F9"/>
                </a:solidFill>
              </a:rPr>
              <a:t> 상태</a:t>
            </a:r>
            <a:endParaRPr lang="en-US" altLang="ko-KR" dirty="0" smtClean="0">
              <a:solidFill>
                <a:srgbClr val="1C91F9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139964" y="1177435"/>
            <a:ext cx="1633781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1C91F9"/>
                </a:solidFill>
              </a:rPr>
              <a:t>최고관리자 상태</a:t>
            </a:r>
            <a:endParaRPr lang="en-US" altLang="ko-KR" dirty="0" smtClean="0">
              <a:solidFill>
                <a:srgbClr val="1C91F9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16707" y="4189784"/>
            <a:ext cx="1236237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1C91F9"/>
                </a:solidFill>
              </a:rPr>
              <a:t>사용자 상태</a:t>
            </a:r>
            <a:endParaRPr lang="en-US" altLang="ko-KR" dirty="0" smtClean="0">
              <a:solidFill>
                <a:srgbClr val="1C91F9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H="1">
            <a:off x="1310906" y="2056068"/>
            <a:ext cx="499533" cy="42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12" idx="1"/>
          </p:cNvCxnSpPr>
          <p:nvPr/>
        </p:nvCxnSpPr>
        <p:spPr>
          <a:xfrm flipH="1" flipV="1">
            <a:off x="879106" y="3414471"/>
            <a:ext cx="483284" cy="62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9085081" y="3041669"/>
            <a:ext cx="535664" cy="397029"/>
          </a:xfrm>
          <a:prstGeom prst="rect">
            <a:avLst/>
          </a:prstGeom>
          <a:noFill/>
          <a:ln w="38100">
            <a:solidFill>
              <a:srgbClr val="1C91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903145" y="5816799"/>
            <a:ext cx="1099983" cy="397029"/>
          </a:xfrm>
          <a:prstGeom prst="rect">
            <a:avLst/>
          </a:prstGeom>
          <a:noFill/>
          <a:ln w="38100">
            <a:solidFill>
              <a:srgbClr val="1C91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5409" y="5253643"/>
            <a:ext cx="3611634" cy="125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26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</a:t>
            </a:r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/>
              <a:t>메인 화면</a:t>
            </a:r>
            <a:endParaRPr lang="ko-KR" altLang="en-US" sz="3600" spc="-3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92BE55-5F04-4595-9CF8-9E0AACB9CD45}"/>
              </a:ext>
            </a:extLst>
          </p:cNvPr>
          <p:cNvSpPr txBox="1"/>
          <p:nvPr/>
        </p:nvSpPr>
        <p:spPr>
          <a:xfrm>
            <a:off x="3174337" y="121618"/>
            <a:ext cx="3583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/>
                </a:solidFill>
                <a:latin typeface="+mj-ea"/>
              </a:rPr>
              <a:t>전체 트레이너 목록</a:t>
            </a:r>
            <a:endParaRPr lang="ko-KR" altLang="en-US" sz="3600" b="1" dirty="0">
              <a:solidFill>
                <a:schemeClr val="accent1"/>
              </a:solidFill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5999" y="921834"/>
            <a:ext cx="8751412" cy="556957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554198" y="4217744"/>
            <a:ext cx="1034427" cy="30931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21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/>
        </p:blipFill>
        <p:spPr>
          <a:xfrm>
            <a:off x="453123" y="1237113"/>
            <a:ext cx="4904509" cy="2874311"/>
          </a:xfrm>
          <a:prstGeom prst="rect">
            <a:avLst/>
          </a:prstGeom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</a:t>
            </a:r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/>
              <a:t>메인 화면</a:t>
            </a:r>
            <a:endParaRPr lang="ko-KR" altLang="en-US" sz="3600" spc="-300" dirty="0"/>
          </a:p>
        </p:txBody>
      </p:sp>
      <p:sp>
        <p:nvSpPr>
          <p:cNvPr id="3" name="직사각형 2"/>
          <p:cNvSpPr/>
          <p:nvPr/>
        </p:nvSpPr>
        <p:spPr>
          <a:xfrm>
            <a:off x="769434" y="3802108"/>
            <a:ext cx="585541" cy="30931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92BE55-5F04-4595-9CF8-9E0AACB9CD45}"/>
              </a:ext>
            </a:extLst>
          </p:cNvPr>
          <p:cNvSpPr txBox="1"/>
          <p:nvPr/>
        </p:nvSpPr>
        <p:spPr>
          <a:xfrm>
            <a:off x="3174337" y="121618"/>
            <a:ext cx="3480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/>
                </a:solidFill>
                <a:latin typeface="+mj-ea"/>
              </a:rPr>
              <a:t>트레이너 상세보기</a:t>
            </a:r>
            <a:endParaRPr lang="ko-KR" altLang="en-US" sz="3600" b="1" dirty="0">
              <a:solidFill>
                <a:schemeClr val="accent1"/>
              </a:solidFill>
              <a:latin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0781" y="4242037"/>
            <a:ext cx="1178528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00B050"/>
                </a:solidFill>
              </a:rPr>
              <a:t>비로그인시</a:t>
            </a:r>
            <a:endParaRPr lang="ko-KR" altLang="en-US" dirty="0">
              <a:solidFill>
                <a:srgbClr val="00B050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1765" y="1237113"/>
            <a:ext cx="4788977" cy="2951019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333453" y="3802108"/>
            <a:ext cx="1538700" cy="30931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596454" y="4242037"/>
            <a:ext cx="1633781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0B050"/>
                </a:solidFill>
              </a:rPr>
              <a:t>사용자 로그인시</a:t>
            </a:r>
            <a:endParaRPr lang="ko-KR" altLang="en-US" dirty="0">
              <a:solidFill>
                <a:srgbClr val="00B05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9484" y="4962698"/>
            <a:ext cx="2973581" cy="53201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596454" y="5622948"/>
            <a:ext cx="1691489" cy="646331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rgbClr val="00B050"/>
                </a:solidFill>
              </a:rPr>
              <a:t>즐겨찾기</a:t>
            </a:r>
            <a:r>
              <a:rPr lang="ko-KR" altLang="en-US" dirty="0" smtClean="0">
                <a:solidFill>
                  <a:srgbClr val="00B050"/>
                </a:solidFill>
              </a:rPr>
              <a:t> </a:t>
            </a:r>
            <a:r>
              <a:rPr lang="ko-KR" altLang="en-US" dirty="0" err="1" smtClean="0">
                <a:solidFill>
                  <a:srgbClr val="00B050"/>
                </a:solidFill>
              </a:rPr>
              <a:t>클릭시</a:t>
            </a:r>
            <a:endParaRPr lang="en-US" altLang="ko-KR" dirty="0" smtClean="0">
              <a:solidFill>
                <a:srgbClr val="00B050"/>
              </a:solidFill>
            </a:endParaRPr>
          </a:p>
          <a:p>
            <a:r>
              <a:rPr lang="ko-KR" altLang="en-US" dirty="0" smtClean="0">
                <a:solidFill>
                  <a:srgbClr val="00B050"/>
                </a:solidFill>
              </a:rPr>
              <a:t>버튼 이미지 변경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341765" y="5006323"/>
            <a:ext cx="1106439" cy="48839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6409113" y="4242037"/>
            <a:ext cx="0" cy="62922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84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9648" y="877314"/>
            <a:ext cx="5406534" cy="5675887"/>
          </a:xfrm>
          <a:prstGeom prst="rect">
            <a:avLst/>
          </a:prstGeom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</a:t>
            </a:r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/>
              <a:t>메인 화면</a:t>
            </a:r>
            <a:endParaRPr lang="ko-KR" altLang="en-US" sz="3600" spc="-3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92BE55-5F04-4595-9CF8-9E0AACB9CD45}"/>
              </a:ext>
            </a:extLst>
          </p:cNvPr>
          <p:cNvSpPr txBox="1"/>
          <p:nvPr/>
        </p:nvSpPr>
        <p:spPr>
          <a:xfrm>
            <a:off x="3174337" y="121618"/>
            <a:ext cx="5505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/>
                </a:solidFill>
                <a:latin typeface="+mj-ea"/>
              </a:rPr>
              <a:t>트레이너 상세보기 </a:t>
            </a:r>
            <a:r>
              <a:rPr lang="en-US" altLang="ko-KR" sz="3600" b="1" dirty="0" smtClean="0">
                <a:solidFill>
                  <a:schemeClr val="accent1"/>
                </a:solidFill>
                <a:latin typeface="+mj-ea"/>
              </a:rPr>
              <a:t>– </a:t>
            </a:r>
            <a:r>
              <a:rPr lang="ko-KR" altLang="en-US" sz="3600" b="1" dirty="0" smtClean="0">
                <a:solidFill>
                  <a:schemeClr val="accent1"/>
                </a:solidFill>
                <a:latin typeface="+mj-ea"/>
              </a:rPr>
              <a:t>상담신청</a:t>
            </a:r>
            <a:endParaRPr lang="ko-KR" altLang="en-US" sz="3600" b="1" dirty="0">
              <a:solidFill>
                <a:schemeClr val="accent1"/>
              </a:solidFill>
              <a:latin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99164" y="3740728"/>
            <a:ext cx="5062451" cy="159604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9020940" y="4671136"/>
            <a:ext cx="1890261" cy="646331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rgbClr val="00B050"/>
                </a:solidFill>
              </a:rPr>
              <a:t>미입력</a:t>
            </a:r>
            <a:r>
              <a:rPr lang="ko-KR" altLang="en-US" dirty="0" smtClean="0">
                <a:solidFill>
                  <a:srgbClr val="00B050"/>
                </a:solidFill>
              </a:rPr>
              <a:t> 및 </a:t>
            </a:r>
            <a:r>
              <a:rPr lang="ko-KR" altLang="en-US" dirty="0" err="1" smtClean="0">
                <a:solidFill>
                  <a:srgbClr val="00B050"/>
                </a:solidFill>
              </a:rPr>
              <a:t>미선택시</a:t>
            </a:r>
            <a:endParaRPr lang="en-US" altLang="ko-KR" dirty="0" smtClean="0">
              <a:solidFill>
                <a:srgbClr val="00B050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00B050"/>
                </a:solidFill>
              </a:rPr>
              <a:t>경고 알림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99163" y="2618509"/>
            <a:ext cx="939339" cy="101285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413565" y="2495973"/>
            <a:ext cx="2031325" cy="92333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0B050"/>
                </a:solidFill>
              </a:rPr>
              <a:t>로그인한 사용자이름</a:t>
            </a:r>
            <a:endParaRPr lang="en-US" altLang="ko-KR" dirty="0" smtClean="0">
              <a:solidFill>
                <a:srgbClr val="00B050"/>
              </a:solidFill>
            </a:endParaRPr>
          </a:p>
          <a:p>
            <a:r>
              <a:rPr lang="ko-KR" altLang="en-US" dirty="0" smtClean="0">
                <a:solidFill>
                  <a:srgbClr val="00B050"/>
                </a:solidFill>
              </a:rPr>
              <a:t>선택한 트레이너이름</a:t>
            </a:r>
            <a:endParaRPr lang="en-US" altLang="ko-KR" dirty="0" smtClean="0">
              <a:solidFill>
                <a:srgbClr val="00B050"/>
              </a:solidFill>
            </a:endParaRPr>
          </a:p>
          <a:p>
            <a:r>
              <a:rPr lang="ko-KR" altLang="en-US" dirty="0" smtClean="0">
                <a:solidFill>
                  <a:srgbClr val="00B050"/>
                </a:solidFill>
              </a:rPr>
              <a:t>확인 가능</a:t>
            </a:r>
            <a:r>
              <a:rPr lang="en-US" altLang="ko-KR" dirty="0" smtClean="0">
                <a:solidFill>
                  <a:srgbClr val="00B050"/>
                </a:solidFill>
              </a:rPr>
              <a:t>(</a:t>
            </a:r>
            <a:r>
              <a:rPr lang="ko-KR" altLang="en-US" dirty="0" smtClean="0">
                <a:solidFill>
                  <a:srgbClr val="00B050"/>
                </a:solidFill>
              </a:rPr>
              <a:t>자동입력</a:t>
            </a:r>
            <a:r>
              <a:rPr lang="en-US" altLang="ko-KR" dirty="0" smtClean="0">
                <a:solidFill>
                  <a:srgbClr val="00B050"/>
                </a:solidFill>
              </a:rPr>
              <a:t>)</a:t>
            </a:r>
            <a:endParaRPr lang="ko-KR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05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34" y="1662998"/>
            <a:ext cx="11396086" cy="4388667"/>
          </a:xfrm>
          <a:prstGeom prst="rect">
            <a:avLst/>
          </a:prstGeom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</a:t>
            </a:r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/>
              <a:t>메인 화면</a:t>
            </a:r>
            <a:endParaRPr lang="ko-KR" altLang="en-US" sz="3600" spc="-3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92BE55-5F04-4595-9CF8-9E0AACB9CD45}"/>
              </a:ext>
            </a:extLst>
          </p:cNvPr>
          <p:cNvSpPr txBox="1"/>
          <p:nvPr/>
        </p:nvSpPr>
        <p:spPr>
          <a:xfrm>
            <a:off x="3174337" y="121618"/>
            <a:ext cx="3406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/>
                </a:solidFill>
                <a:latin typeface="+mj-ea"/>
              </a:rPr>
              <a:t>사용자 </a:t>
            </a:r>
            <a:r>
              <a:rPr lang="en-US" altLang="ko-KR" sz="3600" b="1" dirty="0" smtClean="0">
                <a:solidFill>
                  <a:schemeClr val="accent1"/>
                </a:solidFill>
                <a:latin typeface="+mj-ea"/>
              </a:rPr>
              <a:t>– </a:t>
            </a:r>
            <a:r>
              <a:rPr lang="ko-KR" altLang="en-US" sz="3600" b="1" dirty="0" err="1" smtClean="0">
                <a:solidFill>
                  <a:schemeClr val="accent1"/>
                </a:solidFill>
                <a:latin typeface="+mj-ea"/>
              </a:rPr>
              <a:t>상담내역</a:t>
            </a:r>
            <a:endParaRPr lang="ko-KR" altLang="en-US" sz="3600" b="1" dirty="0">
              <a:solidFill>
                <a:schemeClr val="accent1"/>
              </a:solidFill>
              <a:latin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778240" y="3940233"/>
            <a:ext cx="939339" cy="188698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69434" y="3458097"/>
            <a:ext cx="1291682" cy="34913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06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781" y="999465"/>
            <a:ext cx="10018504" cy="5401335"/>
          </a:xfrm>
          <a:prstGeom prst="rect">
            <a:avLst/>
          </a:prstGeom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</a:t>
            </a:r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/>
              <a:t>메인 화면</a:t>
            </a:r>
            <a:endParaRPr lang="ko-KR" altLang="en-US" sz="3600" spc="-3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92BE55-5F04-4595-9CF8-9E0AACB9CD45}"/>
              </a:ext>
            </a:extLst>
          </p:cNvPr>
          <p:cNvSpPr txBox="1"/>
          <p:nvPr/>
        </p:nvSpPr>
        <p:spPr>
          <a:xfrm>
            <a:off x="3174337" y="121618"/>
            <a:ext cx="5093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/>
                </a:solidFill>
                <a:latin typeface="+mj-ea"/>
              </a:rPr>
              <a:t>사용자 </a:t>
            </a:r>
            <a:r>
              <a:rPr lang="en-US" altLang="ko-KR" sz="3600" b="1" dirty="0" smtClean="0">
                <a:solidFill>
                  <a:schemeClr val="accent1"/>
                </a:solidFill>
                <a:latin typeface="+mj-ea"/>
              </a:rPr>
              <a:t>- </a:t>
            </a:r>
            <a:r>
              <a:rPr lang="ko-KR" altLang="en-US" sz="3600" b="1" dirty="0" smtClean="0">
                <a:solidFill>
                  <a:schemeClr val="accent1"/>
                </a:solidFill>
                <a:latin typeface="+mj-ea"/>
              </a:rPr>
              <a:t>트레이너 </a:t>
            </a:r>
            <a:r>
              <a:rPr lang="ko-KR" altLang="en-US" sz="3600" b="1" dirty="0" err="1" smtClean="0">
                <a:solidFill>
                  <a:schemeClr val="accent1"/>
                </a:solidFill>
                <a:latin typeface="+mj-ea"/>
              </a:rPr>
              <a:t>즐겨찾기</a:t>
            </a:r>
            <a:endParaRPr lang="ko-KR" altLang="en-US" sz="3600" b="1" dirty="0">
              <a:solidFill>
                <a:schemeClr val="accent1"/>
              </a:solidFill>
              <a:latin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14214" y="2202873"/>
            <a:ext cx="1257689" cy="37407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84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17" y="920349"/>
            <a:ext cx="11383873" cy="5670977"/>
          </a:xfrm>
          <a:prstGeom prst="rect">
            <a:avLst/>
          </a:prstGeom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</a:t>
            </a:r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/>
              <a:t>메인 화면</a:t>
            </a:r>
            <a:endParaRPr lang="ko-KR" altLang="en-US" sz="3600" spc="-3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92BE55-5F04-4595-9CF8-9E0AACB9CD45}"/>
              </a:ext>
            </a:extLst>
          </p:cNvPr>
          <p:cNvSpPr txBox="1"/>
          <p:nvPr/>
        </p:nvSpPr>
        <p:spPr>
          <a:xfrm>
            <a:off x="3174337" y="121618"/>
            <a:ext cx="42947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/>
                </a:solidFill>
                <a:latin typeface="+mj-ea"/>
              </a:rPr>
              <a:t>사용자 </a:t>
            </a:r>
            <a:r>
              <a:rPr lang="en-US" altLang="ko-KR" sz="3600" b="1" dirty="0" smtClean="0">
                <a:solidFill>
                  <a:schemeClr val="accent1"/>
                </a:solidFill>
                <a:latin typeface="+mj-ea"/>
              </a:rPr>
              <a:t>- </a:t>
            </a:r>
            <a:r>
              <a:rPr lang="ko-KR" altLang="en-US" sz="3600" b="1" dirty="0" smtClean="0">
                <a:solidFill>
                  <a:schemeClr val="accent1"/>
                </a:solidFill>
                <a:latin typeface="+mj-ea"/>
              </a:rPr>
              <a:t>영상 </a:t>
            </a:r>
            <a:r>
              <a:rPr lang="ko-KR" altLang="en-US" sz="3600" b="1" dirty="0" err="1" smtClean="0">
                <a:solidFill>
                  <a:schemeClr val="accent1"/>
                </a:solidFill>
                <a:latin typeface="+mj-ea"/>
              </a:rPr>
              <a:t>즐겨찾기</a:t>
            </a:r>
            <a:endParaRPr lang="ko-KR" altLang="en-US" sz="3600" b="1" dirty="0">
              <a:solidFill>
                <a:schemeClr val="accent1"/>
              </a:solidFill>
              <a:latin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52723" y="2385753"/>
            <a:ext cx="1167518" cy="34913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49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</a:t>
            </a:r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/>
              <a:t>메인 화면</a:t>
            </a:r>
            <a:endParaRPr lang="ko-KR" altLang="en-US" sz="3600" spc="-3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92BE55-5F04-4595-9CF8-9E0AACB9CD45}"/>
              </a:ext>
            </a:extLst>
          </p:cNvPr>
          <p:cNvSpPr txBox="1"/>
          <p:nvPr/>
        </p:nvSpPr>
        <p:spPr>
          <a:xfrm>
            <a:off x="3174337" y="121618"/>
            <a:ext cx="4204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/>
                </a:solidFill>
                <a:latin typeface="+mj-ea"/>
              </a:rPr>
              <a:t>트레이너 </a:t>
            </a:r>
            <a:r>
              <a:rPr lang="en-US" altLang="ko-KR" sz="3600" b="1" dirty="0" smtClean="0">
                <a:solidFill>
                  <a:schemeClr val="accent1"/>
                </a:solidFill>
                <a:latin typeface="+mj-ea"/>
              </a:rPr>
              <a:t>– </a:t>
            </a:r>
            <a:r>
              <a:rPr lang="ko-KR" altLang="en-US" sz="3600" b="1" dirty="0" err="1" smtClean="0">
                <a:solidFill>
                  <a:schemeClr val="accent1"/>
                </a:solidFill>
                <a:latin typeface="+mj-ea"/>
              </a:rPr>
              <a:t>마이페이지</a:t>
            </a:r>
            <a:endParaRPr lang="ko-KR" altLang="en-US" sz="3600" b="1" dirty="0">
              <a:solidFill>
                <a:schemeClr val="accent1"/>
              </a:solidFill>
              <a:latin typeface="+mj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220" y="1217815"/>
            <a:ext cx="7385352" cy="518533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216287" y="2787687"/>
            <a:ext cx="1449625" cy="349135"/>
          </a:xfrm>
          <a:prstGeom prst="rect">
            <a:avLst/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10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</a:t>
            </a:r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/>
              <a:t>메인 화면</a:t>
            </a:r>
            <a:endParaRPr lang="ko-KR" altLang="en-US" sz="3600" spc="-3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92BE55-5F04-4595-9CF8-9E0AACB9CD45}"/>
              </a:ext>
            </a:extLst>
          </p:cNvPr>
          <p:cNvSpPr txBox="1"/>
          <p:nvPr/>
        </p:nvSpPr>
        <p:spPr>
          <a:xfrm>
            <a:off x="3174337" y="121618"/>
            <a:ext cx="42947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/>
                </a:solidFill>
                <a:latin typeface="+mj-ea"/>
              </a:rPr>
              <a:t>트레이너 </a:t>
            </a:r>
            <a:r>
              <a:rPr lang="en-US" altLang="ko-KR" sz="3600" b="1" dirty="0" smtClean="0">
                <a:solidFill>
                  <a:schemeClr val="accent1"/>
                </a:solidFill>
                <a:latin typeface="+mj-ea"/>
              </a:rPr>
              <a:t>- </a:t>
            </a:r>
            <a:r>
              <a:rPr lang="ko-KR" altLang="en-US" sz="3600" b="1" dirty="0" smtClean="0">
                <a:solidFill>
                  <a:schemeClr val="accent1"/>
                </a:solidFill>
                <a:latin typeface="+mj-ea"/>
              </a:rPr>
              <a:t>영상 업로드</a:t>
            </a:r>
            <a:endParaRPr lang="ko-KR" altLang="en-US" sz="3600" b="1" dirty="0">
              <a:solidFill>
                <a:schemeClr val="accent1"/>
              </a:solidFill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50" y="920349"/>
            <a:ext cx="6223564" cy="576585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830" y="767949"/>
            <a:ext cx="5530922" cy="499831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911" y="680853"/>
            <a:ext cx="1372806" cy="171009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507211" y="1094426"/>
            <a:ext cx="1111497" cy="349135"/>
          </a:xfrm>
          <a:prstGeom prst="rect">
            <a:avLst/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10" idx="1"/>
          </p:cNvCxnSpPr>
          <p:nvPr/>
        </p:nvCxnSpPr>
        <p:spPr>
          <a:xfrm flipH="1">
            <a:off x="4572000" y="1268994"/>
            <a:ext cx="935211" cy="277173"/>
          </a:xfrm>
          <a:prstGeom prst="straightConnector1">
            <a:avLst/>
          </a:prstGeom>
          <a:ln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3049" y="506910"/>
            <a:ext cx="1609725" cy="609600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>
            <a:off x="8279476" y="1094426"/>
            <a:ext cx="463393" cy="235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84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</a:t>
            </a:r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/>
              <a:t>메인 화면</a:t>
            </a:r>
            <a:endParaRPr lang="ko-KR" altLang="en-US" sz="3600" spc="-3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92BE55-5F04-4595-9CF8-9E0AACB9CD45}"/>
              </a:ext>
            </a:extLst>
          </p:cNvPr>
          <p:cNvSpPr txBox="1"/>
          <p:nvPr/>
        </p:nvSpPr>
        <p:spPr>
          <a:xfrm>
            <a:off x="3174337" y="121618"/>
            <a:ext cx="3805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/>
                </a:solidFill>
                <a:latin typeface="+mj-ea"/>
              </a:rPr>
              <a:t>트레이너 </a:t>
            </a:r>
            <a:r>
              <a:rPr lang="en-US" altLang="ko-KR" sz="3600" b="1" dirty="0" smtClean="0">
                <a:solidFill>
                  <a:schemeClr val="accent1"/>
                </a:solidFill>
                <a:latin typeface="+mj-ea"/>
              </a:rPr>
              <a:t>– </a:t>
            </a:r>
            <a:r>
              <a:rPr lang="ko-KR" altLang="en-US" sz="3600" b="1" dirty="0" err="1" smtClean="0">
                <a:solidFill>
                  <a:schemeClr val="accent1"/>
                </a:solidFill>
                <a:latin typeface="+mj-ea"/>
              </a:rPr>
              <a:t>상담내역</a:t>
            </a:r>
            <a:endParaRPr lang="ko-KR" altLang="en-US" sz="3600" b="1" dirty="0">
              <a:solidFill>
                <a:schemeClr val="accent1"/>
              </a:solidFill>
              <a:latin typeface="+mj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97" y="1660082"/>
            <a:ext cx="11410593" cy="4266893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37117" y="3444393"/>
            <a:ext cx="1449625" cy="349135"/>
          </a:xfrm>
          <a:prstGeom prst="rect">
            <a:avLst/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505970" y="4012430"/>
            <a:ext cx="941340" cy="1066646"/>
          </a:xfrm>
          <a:prstGeom prst="rect">
            <a:avLst/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0250363" y="4012430"/>
            <a:ext cx="941340" cy="1066646"/>
          </a:xfrm>
          <a:prstGeom prst="rect">
            <a:avLst/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5660" y="2364778"/>
            <a:ext cx="1162050" cy="1428750"/>
          </a:xfrm>
          <a:prstGeom prst="rect">
            <a:avLst/>
          </a:prstGeom>
        </p:spPr>
      </p:pic>
      <p:cxnSp>
        <p:nvCxnSpPr>
          <p:cNvPr id="20" name="직선 화살표 연결선 19"/>
          <p:cNvCxnSpPr/>
          <p:nvPr/>
        </p:nvCxnSpPr>
        <p:spPr>
          <a:xfrm flipV="1">
            <a:off x="10515600" y="2928931"/>
            <a:ext cx="448887" cy="1418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10964487" y="3618961"/>
            <a:ext cx="402198" cy="1135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86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67A1F018-1AC5-416E-B063-47B3509C1866}"/>
              </a:ext>
            </a:extLst>
          </p:cNvPr>
          <p:cNvGrpSpPr/>
          <p:nvPr/>
        </p:nvGrpSpPr>
        <p:grpSpPr>
          <a:xfrm>
            <a:off x="-27381" y="-11154"/>
            <a:ext cx="4967373" cy="6874730"/>
            <a:chOff x="-27381" y="-11154"/>
            <a:chExt cx="4967373" cy="6874730"/>
          </a:xfrm>
        </p:grpSpPr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F7284666-E0A0-4607-9342-8A070A266081}"/>
                </a:ext>
              </a:extLst>
            </p:cNvPr>
            <p:cNvSpPr/>
            <p:nvPr/>
          </p:nvSpPr>
          <p:spPr>
            <a:xfrm>
              <a:off x="0" y="3429000"/>
              <a:ext cx="3434576" cy="3434576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9F167D1E-609F-4671-9C64-51F6E0EB0ADD}"/>
                </a:ext>
              </a:extLst>
            </p:cNvPr>
            <p:cNvSpPr/>
            <p:nvPr/>
          </p:nvSpPr>
          <p:spPr>
            <a:xfrm rot="5400000">
              <a:off x="0" y="0"/>
              <a:ext cx="3434576" cy="3434576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>
              <a:extLst>
                <a:ext uri="{FF2B5EF4-FFF2-40B4-BE49-F238E27FC236}">
                  <a16:creationId xmlns:a16="http://schemas.microsoft.com/office/drawing/2014/main" id="{93B2D93B-DC00-4919-9585-6AAF2034D200}"/>
                </a:ext>
              </a:extLst>
            </p:cNvPr>
            <p:cNvSpPr/>
            <p:nvPr/>
          </p:nvSpPr>
          <p:spPr>
            <a:xfrm rot="16200000">
              <a:off x="-23400" y="-11154"/>
              <a:ext cx="3434576" cy="3434576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각 삼각형 10">
              <a:extLst>
                <a:ext uri="{FF2B5EF4-FFF2-40B4-BE49-F238E27FC236}">
                  <a16:creationId xmlns:a16="http://schemas.microsoft.com/office/drawing/2014/main" id="{EBBCEC61-A1F0-4055-BF58-CE2AF897C240}"/>
                </a:ext>
              </a:extLst>
            </p:cNvPr>
            <p:cNvSpPr/>
            <p:nvPr/>
          </p:nvSpPr>
          <p:spPr>
            <a:xfrm rot="16200000">
              <a:off x="-27381" y="-11153"/>
              <a:ext cx="4967373" cy="4967373"/>
            </a:xfrm>
            <a:prstGeom prst="rtTriangl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21633B9-7C44-4FAD-9287-B81F0C8E45EE}"/>
              </a:ext>
            </a:extLst>
          </p:cNvPr>
          <p:cNvSpPr txBox="1"/>
          <p:nvPr/>
        </p:nvSpPr>
        <p:spPr>
          <a:xfrm>
            <a:off x="7694464" y="724020"/>
            <a:ext cx="2759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a table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of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contents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2C765F-36DE-4BB0-A746-09DD811A3D5D}"/>
              </a:ext>
            </a:extLst>
          </p:cNvPr>
          <p:cNvSpPr txBox="1"/>
          <p:nvPr/>
        </p:nvSpPr>
        <p:spPr>
          <a:xfrm>
            <a:off x="6445404" y="416244"/>
            <a:ext cx="11592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BC08346-4341-4A4F-BBF5-F603A4DB4CD4}"/>
              </a:ext>
            </a:extLst>
          </p:cNvPr>
          <p:cNvCxnSpPr>
            <a:cxnSpLocks/>
          </p:cNvCxnSpPr>
          <p:nvPr/>
        </p:nvCxnSpPr>
        <p:spPr>
          <a:xfrm>
            <a:off x="6445404" y="1326994"/>
            <a:ext cx="57465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ED2EE54-0D94-43C1-AB59-9C52B40F3E4D}"/>
              </a:ext>
            </a:extLst>
          </p:cNvPr>
          <p:cNvGrpSpPr/>
          <p:nvPr/>
        </p:nvGrpSpPr>
        <p:grpSpPr>
          <a:xfrm>
            <a:off x="7207341" y="1706133"/>
            <a:ext cx="2433489" cy="646331"/>
            <a:chOff x="7207341" y="1706133"/>
            <a:chExt cx="2433489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E65B241-08E6-4306-BAD0-61A9D9A36146}"/>
                </a:ext>
              </a:extLst>
            </p:cNvPr>
            <p:cNvSpPr txBox="1"/>
            <p:nvPr/>
          </p:nvSpPr>
          <p:spPr>
            <a:xfrm>
              <a:off x="7207341" y="1706133"/>
              <a:ext cx="4010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1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1016FB6-2F28-4D58-ACF8-8E726C6B26F4}"/>
                </a:ext>
              </a:extLst>
            </p:cNvPr>
            <p:cNvSpPr txBox="1"/>
            <p:nvPr/>
          </p:nvSpPr>
          <p:spPr>
            <a:xfrm>
              <a:off x="8051933" y="1798466"/>
              <a:ext cx="15888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 smtClean="0">
                  <a:solidFill>
                    <a:schemeClr val="bg1"/>
                  </a:solidFill>
                </a:rPr>
                <a:t>프로젝트 개요</a:t>
              </a:r>
              <a:endParaRPr lang="ko-KR" altLang="en-US" sz="2400" spc="-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09E859C-C071-4147-B154-07C13697A1E4}"/>
              </a:ext>
            </a:extLst>
          </p:cNvPr>
          <p:cNvGrpSpPr/>
          <p:nvPr/>
        </p:nvGrpSpPr>
        <p:grpSpPr>
          <a:xfrm>
            <a:off x="7207341" y="2605665"/>
            <a:ext cx="1978236" cy="646331"/>
            <a:chOff x="7207341" y="1706133"/>
            <a:chExt cx="1978236" cy="64633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B6DC21-6209-4012-B191-BCB6EDCB32DA}"/>
                </a:ext>
              </a:extLst>
            </p:cNvPr>
            <p:cNvSpPr txBox="1"/>
            <p:nvPr/>
          </p:nvSpPr>
          <p:spPr>
            <a:xfrm>
              <a:off x="7207341" y="1706133"/>
              <a:ext cx="4667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2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57693EA-203A-464E-9D60-359E6D37B8AD}"/>
                </a:ext>
              </a:extLst>
            </p:cNvPr>
            <p:cNvSpPr txBox="1"/>
            <p:nvPr/>
          </p:nvSpPr>
          <p:spPr>
            <a:xfrm>
              <a:off x="8051933" y="1798466"/>
              <a:ext cx="11336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 smtClean="0">
                  <a:solidFill>
                    <a:schemeClr val="bg1"/>
                  </a:solidFill>
                </a:rPr>
                <a:t>기능 상세</a:t>
              </a:r>
              <a:endParaRPr lang="ko-KR" altLang="en-US" sz="2400" spc="-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0EA6519-2DC3-4B79-85D4-D878C370F36A}"/>
              </a:ext>
            </a:extLst>
          </p:cNvPr>
          <p:cNvGrpSpPr/>
          <p:nvPr/>
        </p:nvGrpSpPr>
        <p:grpSpPr>
          <a:xfrm>
            <a:off x="7207341" y="3505197"/>
            <a:ext cx="2738059" cy="646331"/>
            <a:chOff x="7207341" y="1706133"/>
            <a:chExt cx="2738059" cy="64633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6FC7A34-6CCE-410B-A64E-B0B8217E1936}"/>
                </a:ext>
              </a:extLst>
            </p:cNvPr>
            <p:cNvSpPr txBox="1"/>
            <p:nvPr/>
          </p:nvSpPr>
          <p:spPr>
            <a:xfrm>
              <a:off x="7207341" y="1706133"/>
              <a:ext cx="4796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3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EE81578-70DB-48DA-AE78-F301E72B7FB2}"/>
                </a:ext>
              </a:extLst>
            </p:cNvPr>
            <p:cNvSpPr txBox="1"/>
            <p:nvPr/>
          </p:nvSpPr>
          <p:spPr>
            <a:xfrm>
              <a:off x="8051933" y="1798466"/>
              <a:ext cx="18934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 smtClean="0">
                  <a:solidFill>
                    <a:schemeClr val="bg1"/>
                  </a:solidFill>
                </a:rPr>
                <a:t>구현 계획 및 결과</a:t>
              </a:r>
              <a:endParaRPr lang="ko-KR" altLang="en-US" sz="2400" spc="-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5C9D052-A679-48D5-BFA2-5064528BB0BB}"/>
              </a:ext>
            </a:extLst>
          </p:cNvPr>
          <p:cNvGrpSpPr/>
          <p:nvPr/>
        </p:nvGrpSpPr>
        <p:grpSpPr>
          <a:xfrm>
            <a:off x="7207341" y="4404729"/>
            <a:ext cx="2244334" cy="646331"/>
            <a:chOff x="7207341" y="1706133"/>
            <a:chExt cx="2244334" cy="64633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35F6D4-F55C-4A24-8E88-51A7F2797B83}"/>
                </a:ext>
              </a:extLst>
            </p:cNvPr>
            <p:cNvSpPr txBox="1"/>
            <p:nvPr/>
          </p:nvSpPr>
          <p:spPr>
            <a:xfrm>
              <a:off x="7207341" y="1706133"/>
              <a:ext cx="4876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4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518CAB-4D7F-4545-B179-3D9CF52BF7EB}"/>
                </a:ext>
              </a:extLst>
            </p:cNvPr>
            <p:cNvSpPr txBox="1"/>
            <p:nvPr/>
          </p:nvSpPr>
          <p:spPr>
            <a:xfrm>
              <a:off x="8051933" y="1798466"/>
              <a:ext cx="13997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 smtClean="0">
                  <a:solidFill>
                    <a:schemeClr val="bg1"/>
                  </a:solidFill>
                </a:rPr>
                <a:t>화면 및 시연</a:t>
              </a:r>
              <a:endParaRPr lang="ko-KR" altLang="en-US" sz="2400" spc="-300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43063B1-123D-4792-AF2A-1A50618B517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01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3" y="1005372"/>
            <a:ext cx="11380123" cy="5353864"/>
          </a:xfrm>
          <a:prstGeom prst="rect">
            <a:avLst/>
          </a:prstGeom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</a:t>
            </a:r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988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 smtClean="0"/>
              <a:t>마이페이지</a:t>
            </a:r>
            <a:endParaRPr lang="ko-KR" altLang="en-US" sz="3600" spc="-3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92BE55-5F04-4595-9CF8-9E0AACB9CD45}"/>
              </a:ext>
            </a:extLst>
          </p:cNvPr>
          <p:cNvSpPr txBox="1"/>
          <p:nvPr/>
        </p:nvSpPr>
        <p:spPr>
          <a:xfrm>
            <a:off x="3174337" y="121618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/>
                </a:solidFill>
                <a:latin typeface="+mj-ea"/>
              </a:rPr>
              <a:t>관리자 </a:t>
            </a:r>
            <a:r>
              <a:rPr lang="en-US" altLang="ko-KR" sz="3600" b="1" dirty="0" smtClean="0">
                <a:solidFill>
                  <a:schemeClr val="accent1"/>
                </a:solidFill>
                <a:latin typeface="+mj-ea"/>
              </a:rPr>
              <a:t>- </a:t>
            </a:r>
            <a:r>
              <a:rPr lang="ko-KR" altLang="en-US" sz="3600" b="1" dirty="0" smtClean="0">
                <a:solidFill>
                  <a:schemeClr val="accent1"/>
                </a:solidFill>
                <a:latin typeface="+mj-ea"/>
              </a:rPr>
              <a:t>공지사항</a:t>
            </a:r>
            <a:endParaRPr lang="ko-KR" altLang="en-US" sz="3600" b="1" dirty="0">
              <a:solidFill>
                <a:schemeClr val="accent1"/>
              </a:solidFill>
              <a:latin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408320" y="6026727"/>
            <a:ext cx="950021" cy="416047"/>
          </a:xfrm>
          <a:prstGeom prst="rect">
            <a:avLst/>
          </a:prstGeom>
          <a:noFill/>
          <a:ln w="38100">
            <a:solidFill>
              <a:srgbClr val="1C91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574473" y="921834"/>
            <a:ext cx="4156363" cy="416047"/>
          </a:xfrm>
          <a:prstGeom prst="rect">
            <a:avLst/>
          </a:prstGeom>
          <a:noFill/>
          <a:ln w="38100">
            <a:solidFill>
              <a:srgbClr val="1C91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29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</a:t>
            </a:r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988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 smtClean="0"/>
              <a:t>마이페이지</a:t>
            </a:r>
            <a:endParaRPr lang="ko-KR" altLang="en-US" sz="3600" spc="-3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92BE55-5F04-4595-9CF8-9E0AACB9CD45}"/>
              </a:ext>
            </a:extLst>
          </p:cNvPr>
          <p:cNvSpPr txBox="1"/>
          <p:nvPr/>
        </p:nvSpPr>
        <p:spPr>
          <a:xfrm>
            <a:off x="3174337" y="121618"/>
            <a:ext cx="4307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/>
                </a:solidFill>
                <a:latin typeface="+mj-ea"/>
              </a:rPr>
              <a:t>관리자 </a:t>
            </a:r>
            <a:r>
              <a:rPr lang="en-US" altLang="ko-KR" sz="3600" b="1" dirty="0" smtClean="0">
                <a:solidFill>
                  <a:schemeClr val="accent1"/>
                </a:solidFill>
                <a:latin typeface="+mj-ea"/>
              </a:rPr>
              <a:t>– </a:t>
            </a:r>
            <a:r>
              <a:rPr lang="ko-KR" altLang="en-US" sz="3600" b="1" dirty="0" smtClean="0">
                <a:solidFill>
                  <a:schemeClr val="accent1"/>
                </a:solidFill>
                <a:latin typeface="+mj-ea"/>
              </a:rPr>
              <a:t>공지사항 목록</a:t>
            </a:r>
            <a:endParaRPr lang="ko-KR" altLang="en-US" sz="3600" b="1" dirty="0">
              <a:solidFill>
                <a:schemeClr val="accent1"/>
              </a:solidFill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826" y="1138844"/>
            <a:ext cx="5819189" cy="518714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996419" y="5818908"/>
            <a:ext cx="1396067" cy="416047"/>
          </a:xfrm>
          <a:prstGeom prst="rect">
            <a:avLst/>
          </a:prstGeom>
          <a:noFill/>
          <a:ln w="38100">
            <a:solidFill>
              <a:srgbClr val="1C91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63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</a:t>
            </a:r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988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 smtClean="0"/>
              <a:t>마이페이지</a:t>
            </a:r>
            <a:endParaRPr lang="ko-KR" altLang="en-US" sz="3600" spc="-3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92BE55-5F04-4595-9CF8-9E0AACB9CD45}"/>
              </a:ext>
            </a:extLst>
          </p:cNvPr>
          <p:cNvSpPr txBox="1"/>
          <p:nvPr/>
        </p:nvSpPr>
        <p:spPr>
          <a:xfrm>
            <a:off x="3174337" y="121618"/>
            <a:ext cx="4307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/>
                </a:solidFill>
                <a:latin typeface="+mj-ea"/>
              </a:rPr>
              <a:t>관리자 </a:t>
            </a:r>
            <a:r>
              <a:rPr lang="en-US" altLang="ko-KR" sz="3600" b="1" dirty="0">
                <a:solidFill>
                  <a:schemeClr val="accent1"/>
                </a:solidFill>
                <a:latin typeface="+mj-ea"/>
              </a:rPr>
              <a:t>– </a:t>
            </a:r>
            <a:r>
              <a:rPr lang="ko-KR" altLang="en-US" sz="3600" b="1" dirty="0">
                <a:solidFill>
                  <a:schemeClr val="accent1"/>
                </a:solidFill>
                <a:latin typeface="+mj-ea"/>
              </a:rPr>
              <a:t>공지사항 </a:t>
            </a:r>
            <a:r>
              <a:rPr lang="ko-KR" altLang="en-US" sz="3600" b="1" dirty="0" smtClean="0">
                <a:solidFill>
                  <a:schemeClr val="accent1"/>
                </a:solidFill>
                <a:latin typeface="+mj-ea"/>
              </a:rPr>
              <a:t>등록</a:t>
            </a:r>
            <a:endParaRPr lang="ko-KR" altLang="en-US" sz="3600" b="1" dirty="0">
              <a:solidFill>
                <a:schemeClr val="accent1"/>
              </a:solidFill>
              <a:latin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103" y="921834"/>
            <a:ext cx="3955446" cy="519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96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236" y="997155"/>
            <a:ext cx="8678488" cy="5551287"/>
          </a:xfrm>
          <a:prstGeom prst="rect">
            <a:avLst/>
          </a:prstGeom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</a:t>
            </a:r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2064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/>
              <a:t>관리자 화면</a:t>
            </a:r>
            <a:endParaRPr lang="ko-KR" altLang="en-US" sz="3600" spc="-300" dirty="0"/>
          </a:p>
        </p:txBody>
      </p:sp>
      <p:sp>
        <p:nvSpPr>
          <p:cNvPr id="7" name="TextBox 6"/>
          <p:cNvSpPr txBox="1"/>
          <p:nvPr/>
        </p:nvSpPr>
        <p:spPr>
          <a:xfrm>
            <a:off x="9556293" y="4915192"/>
            <a:ext cx="1056700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1C91F9"/>
                </a:solidFill>
              </a:rPr>
              <a:t>처리</a:t>
            </a:r>
            <a:r>
              <a:rPr lang="en-US" altLang="ko-KR" dirty="0" smtClean="0">
                <a:solidFill>
                  <a:srgbClr val="1C91F9"/>
                </a:solidFill>
              </a:rPr>
              <a:t>/</a:t>
            </a:r>
            <a:r>
              <a:rPr lang="ko-KR" altLang="en-US" dirty="0" smtClean="0">
                <a:solidFill>
                  <a:srgbClr val="1C91F9"/>
                </a:solidFill>
              </a:rPr>
              <a:t>취소</a:t>
            </a:r>
            <a:endParaRPr lang="ko-KR" altLang="en-US" dirty="0">
              <a:solidFill>
                <a:srgbClr val="1C91F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92BE55-5F04-4595-9CF8-9E0AACB9CD45}"/>
              </a:ext>
            </a:extLst>
          </p:cNvPr>
          <p:cNvSpPr txBox="1"/>
          <p:nvPr/>
        </p:nvSpPr>
        <p:spPr>
          <a:xfrm>
            <a:off x="3174337" y="121618"/>
            <a:ext cx="42947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/>
                </a:solidFill>
                <a:latin typeface="+mj-ea"/>
              </a:rPr>
              <a:t>관리자 </a:t>
            </a:r>
            <a:r>
              <a:rPr lang="en-US" altLang="ko-KR" sz="3600" b="1" dirty="0" smtClean="0">
                <a:solidFill>
                  <a:schemeClr val="accent1"/>
                </a:solidFill>
                <a:latin typeface="+mj-ea"/>
              </a:rPr>
              <a:t>- </a:t>
            </a:r>
            <a:r>
              <a:rPr lang="ko-KR" altLang="en-US" sz="3600" b="1" dirty="0" smtClean="0">
                <a:solidFill>
                  <a:schemeClr val="accent1"/>
                </a:solidFill>
                <a:latin typeface="+mj-ea"/>
              </a:rPr>
              <a:t>트레이너</a:t>
            </a:r>
            <a:r>
              <a:rPr lang="en-US" altLang="ko-KR" sz="3600" b="1" dirty="0" smtClean="0">
                <a:solidFill>
                  <a:schemeClr val="accent1"/>
                </a:solidFill>
                <a:latin typeface="+mj-ea"/>
              </a:rPr>
              <a:t> </a:t>
            </a:r>
            <a:r>
              <a:rPr lang="ko-KR" altLang="en-US" sz="3600" b="1" dirty="0" smtClean="0">
                <a:solidFill>
                  <a:schemeClr val="accent1"/>
                </a:solidFill>
                <a:latin typeface="+mj-ea"/>
              </a:rPr>
              <a:t>목록</a:t>
            </a:r>
            <a:endParaRPr lang="ko-KR" altLang="en-US" sz="3600" b="1" dirty="0">
              <a:solidFill>
                <a:schemeClr val="accent1"/>
              </a:solidFill>
              <a:latin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770947" y="4763193"/>
            <a:ext cx="697249" cy="673331"/>
          </a:xfrm>
          <a:prstGeom prst="rect">
            <a:avLst/>
          </a:prstGeom>
          <a:noFill/>
          <a:ln w="38100">
            <a:solidFill>
              <a:srgbClr val="1C91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111617" y="2316079"/>
            <a:ext cx="979755" cy="646331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1C91F9"/>
                </a:solidFill>
              </a:rPr>
              <a:t>트레이너</a:t>
            </a:r>
            <a:endParaRPr lang="en-US" altLang="ko-KR" dirty="0" smtClean="0">
              <a:solidFill>
                <a:srgbClr val="1C91F9"/>
              </a:solidFill>
            </a:endParaRPr>
          </a:p>
          <a:p>
            <a:r>
              <a:rPr lang="ko-KR" altLang="en-US" dirty="0" smtClean="0">
                <a:solidFill>
                  <a:srgbClr val="1C91F9"/>
                </a:solidFill>
              </a:rPr>
              <a:t>상세보기</a:t>
            </a:r>
            <a:endParaRPr lang="ko-KR" altLang="en-US" dirty="0">
              <a:solidFill>
                <a:srgbClr val="1C91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83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17" y="920349"/>
            <a:ext cx="11328525" cy="4326412"/>
          </a:xfrm>
          <a:prstGeom prst="rect">
            <a:avLst/>
          </a:prstGeom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</a:t>
            </a:r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2064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/>
              <a:t>관리자 화면</a:t>
            </a:r>
            <a:endParaRPr lang="ko-KR" altLang="en-US" sz="3600" spc="-300" dirty="0"/>
          </a:p>
        </p:txBody>
      </p:sp>
      <p:sp>
        <p:nvSpPr>
          <p:cNvPr id="7" name="TextBox 6"/>
          <p:cNvSpPr txBox="1"/>
          <p:nvPr/>
        </p:nvSpPr>
        <p:spPr>
          <a:xfrm>
            <a:off x="2647446" y="6179239"/>
            <a:ext cx="1056700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1C91F9"/>
                </a:solidFill>
              </a:rPr>
              <a:t>삭제</a:t>
            </a:r>
            <a:r>
              <a:rPr lang="en-US" altLang="ko-KR" dirty="0" smtClean="0">
                <a:solidFill>
                  <a:srgbClr val="1C91F9"/>
                </a:solidFill>
              </a:rPr>
              <a:t>/</a:t>
            </a:r>
            <a:r>
              <a:rPr lang="ko-KR" altLang="en-US" dirty="0" smtClean="0">
                <a:solidFill>
                  <a:srgbClr val="1C91F9"/>
                </a:solidFill>
              </a:rPr>
              <a:t>목록</a:t>
            </a:r>
            <a:endParaRPr lang="ko-KR" altLang="en-US" dirty="0">
              <a:solidFill>
                <a:srgbClr val="1C91F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92BE55-5F04-4595-9CF8-9E0AACB9CD45}"/>
              </a:ext>
            </a:extLst>
          </p:cNvPr>
          <p:cNvSpPr txBox="1"/>
          <p:nvPr/>
        </p:nvSpPr>
        <p:spPr>
          <a:xfrm>
            <a:off x="3174337" y="121618"/>
            <a:ext cx="3496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/>
                </a:solidFill>
                <a:latin typeface="+mj-ea"/>
              </a:rPr>
              <a:t>관리자 </a:t>
            </a:r>
            <a:r>
              <a:rPr lang="en-US" altLang="ko-KR" sz="3600" b="1" dirty="0" smtClean="0">
                <a:solidFill>
                  <a:schemeClr val="accent1"/>
                </a:solidFill>
                <a:latin typeface="+mj-ea"/>
              </a:rPr>
              <a:t>- </a:t>
            </a:r>
            <a:r>
              <a:rPr lang="ko-KR" altLang="en-US" sz="3600" b="1" dirty="0" smtClean="0">
                <a:solidFill>
                  <a:schemeClr val="accent1"/>
                </a:solidFill>
                <a:latin typeface="+mj-ea"/>
              </a:rPr>
              <a:t>영상</a:t>
            </a:r>
            <a:r>
              <a:rPr lang="en-US" altLang="ko-KR" sz="3600" b="1" dirty="0" smtClean="0">
                <a:solidFill>
                  <a:schemeClr val="accent1"/>
                </a:solidFill>
                <a:latin typeface="+mj-ea"/>
              </a:rPr>
              <a:t> </a:t>
            </a:r>
            <a:r>
              <a:rPr lang="ko-KR" altLang="en-US" sz="3600" b="1" dirty="0" smtClean="0">
                <a:solidFill>
                  <a:schemeClr val="accent1"/>
                </a:solidFill>
                <a:latin typeface="+mj-ea"/>
              </a:rPr>
              <a:t>목록</a:t>
            </a:r>
            <a:endParaRPr lang="ko-KR" altLang="en-US" sz="3600" b="1" dirty="0">
              <a:solidFill>
                <a:schemeClr val="accent1"/>
              </a:solidFill>
              <a:latin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57568" y="3996327"/>
            <a:ext cx="979755" cy="646331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rgbClr val="1C91F9"/>
                </a:solidFill>
              </a:rPr>
              <a:t>운동영상</a:t>
            </a:r>
            <a:endParaRPr lang="en-US" altLang="ko-KR" dirty="0" smtClean="0">
              <a:solidFill>
                <a:srgbClr val="1C91F9"/>
              </a:solidFill>
            </a:endParaRPr>
          </a:p>
          <a:p>
            <a:r>
              <a:rPr lang="ko-KR" altLang="en-US" dirty="0" smtClean="0">
                <a:solidFill>
                  <a:srgbClr val="1C91F9"/>
                </a:solidFill>
              </a:rPr>
              <a:t>상세보기</a:t>
            </a:r>
            <a:endParaRPr lang="ko-KR" altLang="en-US" dirty="0">
              <a:solidFill>
                <a:srgbClr val="1C91F9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15584"/>
          <a:stretch/>
        </p:blipFill>
        <p:spPr>
          <a:xfrm>
            <a:off x="1279036" y="4915192"/>
            <a:ext cx="1116622" cy="186811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401" y="5481501"/>
            <a:ext cx="3273309" cy="106707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329804" y="6375862"/>
            <a:ext cx="827764" cy="340822"/>
          </a:xfrm>
          <a:prstGeom prst="rect">
            <a:avLst/>
          </a:prstGeom>
          <a:noFill/>
          <a:ln w="38100">
            <a:solidFill>
              <a:srgbClr val="1C91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84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17" y="1500141"/>
            <a:ext cx="11145674" cy="2429559"/>
          </a:xfrm>
          <a:prstGeom prst="rect">
            <a:avLst/>
          </a:prstGeom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</a:t>
            </a:r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2064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/>
              <a:t>관리자 화면</a:t>
            </a:r>
            <a:endParaRPr lang="ko-KR" altLang="en-US" sz="3600" spc="-3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92BE55-5F04-4595-9CF8-9E0AACB9CD45}"/>
              </a:ext>
            </a:extLst>
          </p:cNvPr>
          <p:cNvSpPr txBox="1"/>
          <p:nvPr/>
        </p:nvSpPr>
        <p:spPr>
          <a:xfrm>
            <a:off x="3174337" y="121618"/>
            <a:ext cx="4192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/>
                </a:solidFill>
                <a:latin typeface="+mj-ea"/>
              </a:rPr>
              <a:t>관리자 </a:t>
            </a:r>
            <a:r>
              <a:rPr lang="en-US" altLang="ko-KR" sz="3600" b="1" dirty="0" smtClean="0">
                <a:solidFill>
                  <a:schemeClr val="accent1"/>
                </a:solidFill>
                <a:latin typeface="+mj-ea"/>
              </a:rPr>
              <a:t>- </a:t>
            </a:r>
            <a:r>
              <a:rPr lang="ko-KR" altLang="en-US" sz="3600" b="1" dirty="0" smtClean="0">
                <a:solidFill>
                  <a:schemeClr val="accent1"/>
                </a:solidFill>
                <a:latin typeface="+mj-ea"/>
              </a:rPr>
              <a:t>신고영상관리</a:t>
            </a:r>
            <a:endParaRPr lang="ko-KR" altLang="en-US" sz="3600" b="1" dirty="0">
              <a:solidFill>
                <a:schemeClr val="accent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904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</a:t>
            </a:r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2145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smtClean="0"/>
              <a:t>마지막으로</a:t>
            </a:r>
            <a:r>
              <a:rPr lang="en-US" altLang="ko-KR" sz="3600" spc="-300" smtClean="0"/>
              <a:t>..</a:t>
            </a:r>
            <a:endParaRPr lang="ko-KR" altLang="en-US" sz="3600" spc="-3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92BE55-5F04-4595-9CF8-9E0AACB9CD45}"/>
              </a:ext>
            </a:extLst>
          </p:cNvPr>
          <p:cNvSpPr txBox="1"/>
          <p:nvPr/>
        </p:nvSpPr>
        <p:spPr>
          <a:xfrm>
            <a:off x="3174337" y="121618"/>
            <a:ext cx="1382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mtClean="0">
                <a:solidFill>
                  <a:schemeClr val="accent1"/>
                </a:solidFill>
                <a:latin typeface="+mj-ea"/>
              </a:rPr>
              <a:t>느낀점</a:t>
            </a:r>
            <a:endParaRPr lang="ko-KR" altLang="en-US" sz="3600" b="1" dirty="0">
              <a:solidFill>
                <a:schemeClr val="accent1"/>
              </a:solidFill>
              <a:latin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62FFD3-48F8-4E66-B9A4-CBE9470E08A9}"/>
              </a:ext>
            </a:extLst>
          </p:cNvPr>
          <p:cNvSpPr/>
          <p:nvPr/>
        </p:nvSpPr>
        <p:spPr>
          <a:xfrm>
            <a:off x="152401" y="920349"/>
            <a:ext cx="11362580" cy="19392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640793" y="971068"/>
            <a:ext cx="9776757" cy="17829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17282" y="1105133"/>
            <a:ext cx="94016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/>
              <a:t>박주형</a:t>
            </a:r>
            <a:r>
              <a:rPr lang="ko-KR" altLang="en-US" sz="1600" smtClean="0"/>
              <a:t> </a:t>
            </a:r>
            <a:r>
              <a:rPr lang="en-US" altLang="ko-KR" sz="1600" smtClean="0"/>
              <a:t>: </a:t>
            </a:r>
            <a:r>
              <a:rPr lang="ko-KR" altLang="en-US" sz="1600" smtClean="0"/>
              <a:t>처음에 트레이너 회원가입을 구현하는데에 많은 시간이 걸렸습니다</a:t>
            </a:r>
            <a:r>
              <a:rPr lang="en-US" altLang="ko-KR" sz="1600" smtClean="0"/>
              <a:t>. </a:t>
            </a:r>
            <a:r>
              <a:rPr lang="ko-KR" altLang="en-US" sz="1600" smtClean="0"/>
              <a:t>오류를 찾아보니 </a:t>
            </a:r>
            <a:r>
              <a:rPr lang="en-US" altLang="ko-KR" sz="1600" smtClean="0"/>
              <a:t>JSP</a:t>
            </a:r>
            <a:r>
              <a:rPr lang="ko-KR" altLang="en-US" sz="1600" smtClean="0"/>
              <a:t>에서 </a:t>
            </a:r>
            <a:r>
              <a:rPr lang="en-US" altLang="ko-KR" sz="1600" smtClean="0"/>
              <a:t>name</a:t>
            </a:r>
            <a:r>
              <a:rPr lang="ko-KR" altLang="en-US" sz="1600" smtClean="0"/>
              <a:t>을 같은값으로 줘서 에러가 발생하는 오류였습니다</a:t>
            </a:r>
            <a:r>
              <a:rPr lang="en-US" altLang="ko-KR" sz="1600" smtClean="0"/>
              <a:t>.</a:t>
            </a:r>
          </a:p>
          <a:p>
            <a:r>
              <a:rPr lang="ko-KR" altLang="en-US" sz="1600" smtClean="0"/>
              <a:t>어떻게 보면 가장 기초적인 부분인데 섬세히 살펴보지 않고 넘어가서 시간이 오래 걸린것에 대해 아쉽습니다</a:t>
            </a:r>
            <a:r>
              <a:rPr lang="en-US" altLang="ko-KR" sz="1600" smtClean="0"/>
              <a:t>.</a:t>
            </a:r>
          </a:p>
          <a:p>
            <a:r>
              <a:rPr lang="ko-KR" altLang="en-US" sz="1600" smtClean="0"/>
              <a:t>또한 처음 </a:t>
            </a:r>
            <a:r>
              <a:rPr lang="en-US" altLang="ko-KR" sz="1600" smtClean="0"/>
              <a:t>“</a:t>
            </a:r>
            <a:r>
              <a:rPr lang="ko-KR" altLang="en-US" sz="1600" smtClean="0"/>
              <a:t>즐겨찾기</a:t>
            </a:r>
            <a:r>
              <a:rPr lang="en-US" altLang="ko-KR" sz="1600" smtClean="0"/>
              <a:t>＂</a:t>
            </a:r>
            <a:r>
              <a:rPr lang="ko-KR" altLang="en-US" sz="1600" smtClean="0"/>
              <a:t>테이블을 설계할 때 유저 정보와 트레이너 정보를 모두 추가하는 방법을 선택했었는데 피드백을 통하여 유저</a:t>
            </a:r>
            <a:r>
              <a:rPr lang="en-US" altLang="ko-KR" sz="1600" smtClean="0"/>
              <a:t>ID, </a:t>
            </a:r>
            <a:r>
              <a:rPr lang="ko-KR" altLang="en-US" sz="1600" smtClean="0"/>
              <a:t>트레이너</a:t>
            </a:r>
            <a:r>
              <a:rPr lang="en-US" altLang="ko-KR" sz="1600" smtClean="0"/>
              <a:t>ID</a:t>
            </a:r>
            <a:r>
              <a:rPr lang="ko-KR" altLang="en-US" sz="1600" smtClean="0"/>
              <a:t>값만으로도 데이터를 손쉽고 가볍게 넘길수 있다는것을 알수있었습니다</a:t>
            </a:r>
            <a:r>
              <a:rPr lang="en-US" altLang="ko-KR" sz="1600" smtClean="0"/>
              <a:t>. </a:t>
            </a:r>
            <a:r>
              <a:rPr lang="ko-KR" altLang="en-US" sz="1600" smtClean="0"/>
              <a:t>이로인해 기초적인 내용과 초반의 설계가 중요하다라는것을 알게된 프로젝트였습니다</a:t>
            </a:r>
            <a:endParaRPr lang="ko-KR" altLang="en-US" sz="160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1118363"/>
            <a:ext cx="1488392" cy="148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6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4013C4E-F45A-4329-94DF-325689E08D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5FC1E40-763C-4A21-9A23-7C238B1DBA31}"/>
              </a:ext>
            </a:extLst>
          </p:cNvPr>
          <p:cNvCxnSpPr>
            <a:cxnSpLocks/>
          </p:cNvCxnSpPr>
          <p:nvPr/>
        </p:nvCxnSpPr>
        <p:spPr>
          <a:xfrm>
            <a:off x="834189" y="5908842"/>
            <a:ext cx="11357811" cy="0"/>
          </a:xfrm>
          <a:prstGeom prst="line">
            <a:avLst/>
          </a:prstGeom>
          <a:ln w="254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70A412A-4A40-463B-B025-4726D90FA37A}"/>
              </a:ext>
            </a:extLst>
          </p:cNvPr>
          <p:cNvSpPr txBox="1"/>
          <p:nvPr/>
        </p:nvSpPr>
        <p:spPr>
          <a:xfrm>
            <a:off x="658389" y="4973053"/>
            <a:ext cx="245291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b="1" dirty="0" smtClean="0">
                <a:solidFill>
                  <a:schemeClr val="bg1"/>
                </a:solidFill>
              </a:rPr>
              <a:t>시연</a:t>
            </a:r>
            <a:r>
              <a:rPr lang="en-US" altLang="ko-KR" sz="8800" b="1" dirty="0" smtClean="0">
                <a:solidFill>
                  <a:schemeClr val="bg1"/>
                </a:solidFill>
              </a:rPr>
              <a:t>.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hlinkClick r:id="rId3"/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89" y="3031479"/>
            <a:ext cx="1928206" cy="192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6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B10E827-206D-4687-8B92-1BF541B4B1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B96AD32-5B64-4FE3-8FAC-E1250B9EC0A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67097FD-8455-47A8-AFF7-74509B7F4606}"/>
              </a:ext>
            </a:extLst>
          </p:cNvPr>
          <p:cNvCxnSpPr>
            <a:cxnSpLocks/>
          </p:cNvCxnSpPr>
          <p:nvPr/>
        </p:nvCxnSpPr>
        <p:spPr>
          <a:xfrm>
            <a:off x="2552700" y="3759200"/>
            <a:ext cx="9639300" cy="0"/>
          </a:xfrm>
          <a:prstGeom prst="line">
            <a:avLst/>
          </a:prstGeom>
          <a:ln w="254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D8C1D19-0FB1-45C4-BF87-BA524E1CF851}"/>
              </a:ext>
            </a:extLst>
          </p:cNvPr>
          <p:cNvSpPr txBox="1"/>
          <p:nvPr/>
        </p:nvSpPr>
        <p:spPr>
          <a:xfrm>
            <a:off x="2625020" y="2548776"/>
            <a:ext cx="697338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500" b="1" dirty="0" smtClean="0">
                <a:solidFill>
                  <a:schemeClr val="bg1"/>
                </a:solidFill>
              </a:rPr>
              <a:t>감사합니다</a:t>
            </a:r>
            <a:r>
              <a:rPr lang="en-US" altLang="ko-KR" sz="11500" b="1" dirty="0" smtClean="0">
                <a:solidFill>
                  <a:schemeClr val="bg1"/>
                </a:solidFill>
              </a:rPr>
              <a:t>.</a:t>
            </a:r>
            <a:endParaRPr lang="ko-KR" altLang="en-US" sz="1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89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1321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Part 1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29803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bg1"/>
                </a:solidFill>
              </a:rPr>
              <a:t>프로젝트 개요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5978F58-E8A0-4595-8CAE-4FF25F93D0A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016FB6-2F28-4D58-ACF8-8E726C6B26F4}"/>
              </a:ext>
            </a:extLst>
          </p:cNvPr>
          <p:cNvSpPr txBox="1"/>
          <p:nvPr/>
        </p:nvSpPr>
        <p:spPr>
          <a:xfrm>
            <a:off x="657922" y="4192863"/>
            <a:ext cx="18549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smtClean="0">
                <a:solidFill>
                  <a:schemeClr val="bg1"/>
                </a:solidFill>
              </a:rPr>
              <a:t>시스템 소개</a:t>
            </a:r>
            <a:endParaRPr lang="en-US" altLang="ko-KR" sz="2400" spc="-300" dirty="0" smtClean="0">
              <a:solidFill>
                <a:schemeClr val="bg1"/>
              </a:solidFill>
            </a:endParaRPr>
          </a:p>
          <a:p>
            <a:r>
              <a:rPr lang="ko-KR" altLang="en-US" sz="2400" spc="-300" dirty="0" smtClean="0">
                <a:solidFill>
                  <a:schemeClr val="bg1"/>
                </a:solidFill>
              </a:rPr>
              <a:t>기획 의도</a:t>
            </a:r>
            <a:endParaRPr lang="en-US" altLang="ko-KR" sz="2400" spc="-300" dirty="0" smtClean="0">
              <a:solidFill>
                <a:schemeClr val="bg1"/>
              </a:solidFill>
            </a:endParaRPr>
          </a:p>
          <a:p>
            <a:r>
              <a:rPr lang="ko-KR" altLang="en-US" sz="2400" spc="-300" dirty="0" smtClean="0">
                <a:solidFill>
                  <a:schemeClr val="bg1"/>
                </a:solidFill>
              </a:rPr>
              <a:t>유사 서비스 현황</a:t>
            </a:r>
            <a:endParaRPr lang="en-US" altLang="ko-KR" sz="2400" spc="-3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48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72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1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2425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/>
              <a:t>프로젝트 개요</a:t>
            </a:r>
            <a:endParaRPr lang="ko-KR" altLang="en-US" sz="3600" spc="-300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E9B08DB-0C4D-4694-BA7B-67B961960AD2}"/>
              </a:ext>
            </a:extLst>
          </p:cNvPr>
          <p:cNvCxnSpPr/>
          <p:nvPr/>
        </p:nvCxnSpPr>
        <p:spPr>
          <a:xfrm>
            <a:off x="598970" y="2706813"/>
            <a:ext cx="5558883" cy="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892BE55-5F04-4595-9CF8-9E0AACB9CD45}"/>
              </a:ext>
            </a:extLst>
          </p:cNvPr>
          <p:cNvSpPr txBox="1"/>
          <p:nvPr/>
        </p:nvSpPr>
        <p:spPr>
          <a:xfrm>
            <a:off x="598970" y="1625847"/>
            <a:ext cx="33297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 smtClean="0">
                <a:solidFill>
                  <a:schemeClr val="accent1"/>
                </a:solidFill>
                <a:latin typeface="+mj-ea"/>
                <a:ea typeface="+mj-ea"/>
              </a:rPr>
              <a:t>시스템 소개</a:t>
            </a:r>
            <a:endParaRPr lang="ko-KR" altLang="en-US" sz="54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598970" y="3178681"/>
            <a:ext cx="109298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운동 부위별</a:t>
            </a:r>
            <a:r>
              <a:rPr lang="en-US" altLang="ko-KR" sz="2800" dirty="0" smtClean="0"/>
              <a:t>, </a:t>
            </a:r>
            <a:r>
              <a:rPr lang="ko-KR" altLang="en-US" sz="2800" b="1" dirty="0" err="1" smtClean="0"/>
              <a:t>키워드별</a:t>
            </a:r>
            <a:r>
              <a:rPr lang="ko-KR" altLang="en-US" sz="2800" dirty="0" smtClean="0"/>
              <a:t> 맞춤형 영상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트레이너 조회 서비스 제공</a:t>
            </a:r>
            <a:endParaRPr lang="ko-KR" altLang="en-US" sz="2800" dirty="0"/>
          </a:p>
          <a:p>
            <a:pPr marL="457200" indent="-457200">
              <a:buFontTx/>
              <a:buChar char="-"/>
            </a:pPr>
            <a:r>
              <a:rPr lang="ko-KR" altLang="en-US" sz="2800" dirty="0" smtClean="0"/>
              <a:t>학위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자격증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경력 등 </a:t>
            </a:r>
            <a:r>
              <a:rPr lang="ko-KR" altLang="en-US" sz="2800" b="1" dirty="0" smtClean="0"/>
              <a:t>검증된 전문가</a:t>
            </a:r>
            <a:r>
              <a:rPr lang="ko-KR" altLang="en-US" sz="2800" dirty="0" smtClean="0"/>
              <a:t>만 트레이너 회원 가입 가능</a:t>
            </a:r>
            <a:endParaRPr lang="en-US" altLang="ko-KR" sz="2800" dirty="0" smtClean="0"/>
          </a:p>
          <a:p>
            <a:pPr marL="457200" indent="-457200">
              <a:buFontTx/>
              <a:buChar char="-"/>
            </a:pPr>
            <a:r>
              <a:rPr lang="ko-KR" altLang="en-US" sz="2800" b="1" dirty="0" smtClean="0"/>
              <a:t>트레이너의 영상과 프로필</a:t>
            </a:r>
            <a:r>
              <a:rPr lang="ko-KR" altLang="en-US" sz="2800" dirty="0" smtClean="0"/>
              <a:t>을 </a:t>
            </a:r>
            <a:r>
              <a:rPr lang="ko-KR" altLang="en-US" sz="2800" dirty="0"/>
              <a:t>확인하고 </a:t>
            </a:r>
            <a:r>
              <a:rPr lang="ko-KR" altLang="en-US" sz="2800" dirty="0" smtClean="0"/>
              <a:t>원하는 트레이너 </a:t>
            </a:r>
            <a:r>
              <a:rPr lang="ko-KR" altLang="en-US" sz="2800" b="1" dirty="0" smtClean="0"/>
              <a:t>상담 신청</a:t>
            </a:r>
            <a:r>
              <a:rPr lang="ko-KR" altLang="en-US" sz="2800" dirty="0" smtClean="0"/>
              <a:t> 가능</a:t>
            </a:r>
            <a:endParaRPr lang="en-US" altLang="ko-KR" sz="2800" dirty="0" smtClean="0"/>
          </a:p>
          <a:p>
            <a:endParaRPr lang="en-US" altLang="ko-KR" sz="2800" dirty="0"/>
          </a:p>
          <a:p>
            <a:r>
              <a:rPr lang="ko-KR" altLang="en-US" sz="2800" dirty="0" smtClean="0"/>
              <a:t>예상 사용자 </a:t>
            </a:r>
            <a:r>
              <a:rPr lang="en-US" altLang="ko-KR" sz="2800" dirty="0" smtClean="0"/>
              <a:t>| </a:t>
            </a:r>
            <a:r>
              <a:rPr lang="ko-KR" altLang="en-US" sz="2800" dirty="0" smtClean="0"/>
              <a:t>운동에 관심이 있어 운동을 시작하고 </a:t>
            </a:r>
            <a:r>
              <a:rPr lang="ko-KR" altLang="en-US" sz="2800" dirty="0"/>
              <a:t>싶은 </a:t>
            </a:r>
            <a:r>
              <a:rPr lang="ko-KR" altLang="en-US" sz="2800" b="1" dirty="0"/>
              <a:t>성인 </a:t>
            </a:r>
            <a:r>
              <a:rPr lang="ko-KR" altLang="en-US" sz="2800" b="1" dirty="0" smtClean="0"/>
              <a:t>남녀와</a:t>
            </a:r>
            <a:endParaRPr lang="en-US" altLang="ko-KR" sz="2800" b="1" dirty="0" smtClean="0"/>
          </a:p>
          <a:p>
            <a:r>
              <a:rPr lang="en-US" altLang="ko-KR" sz="2800" dirty="0"/>
              <a:t>	</a:t>
            </a:r>
            <a:r>
              <a:rPr lang="en-US" altLang="ko-KR" sz="2800" dirty="0" smtClean="0"/>
              <a:t>	 </a:t>
            </a:r>
            <a:r>
              <a:rPr lang="ko-KR" altLang="en-US" sz="2800" dirty="0" smtClean="0"/>
              <a:t>자신의 장점과 운동 방법을 어필하고 싶은 </a:t>
            </a:r>
            <a:r>
              <a:rPr lang="ko-KR" altLang="en-US" sz="2800" b="1" dirty="0" smtClean="0"/>
              <a:t>운동 전문가</a:t>
            </a:r>
            <a:endParaRPr lang="en-US" altLang="ko-KR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414348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72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1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2425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/>
              <a:t>프로젝트 개요</a:t>
            </a:r>
            <a:endParaRPr lang="ko-KR" altLang="en-US" sz="3600" spc="-300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E9B08DB-0C4D-4694-BA7B-67B961960AD2}"/>
              </a:ext>
            </a:extLst>
          </p:cNvPr>
          <p:cNvCxnSpPr/>
          <p:nvPr/>
        </p:nvCxnSpPr>
        <p:spPr>
          <a:xfrm>
            <a:off x="598970" y="2706813"/>
            <a:ext cx="5558883" cy="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892BE55-5F04-4595-9CF8-9E0AACB9CD45}"/>
              </a:ext>
            </a:extLst>
          </p:cNvPr>
          <p:cNvSpPr txBox="1"/>
          <p:nvPr/>
        </p:nvSpPr>
        <p:spPr>
          <a:xfrm>
            <a:off x="598970" y="1625847"/>
            <a:ext cx="27318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chemeClr val="accent1"/>
                </a:solidFill>
                <a:latin typeface="+mj-ea"/>
              </a:rPr>
              <a:t>기획 의도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598970" y="3178681"/>
            <a:ext cx="1092989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운동의 필요성은 누구나 알고 있습니다</a:t>
            </a:r>
            <a:r>
              <a:rPr lang="en-US" altLang="ko-KR" sz="2800" dirty="0" smtClean="0"/>
              <a:t>. </a:t>
            </a:r>
            <a:r>
              <a:rPr lang="ko-KR" altLang="en-US" sz="2800" dirty="0" smtClean="0"/>
              <a:t>하지만 정확한 방법을 모르고 운동을 하면 다치거나 운동이 제대로 되지 않을 가능성이 높습니다</a:t>
            </a:r>
            <a:r>
              <a:rPr lang="en-US" altLang="ko-KR" sz="2800" dirty="0" smtClean="0"/>
              <a:t>. </a:t>
            </a:r>
            <a:r>
              <a:rPr lang="ko-KR" altLang="en-US" sz="2800" dirty="0" smtClean="0"/>
              <a:t>그래서 사람들은 </a:t>
            </a:r>
            <a:r>
              <a:rPr lang="en-US" altLang="ko-KR" sz="2800" dirty="0" smtClean="0"/>
              <a:t>PT(Personal Training)</a:t>
            </a:r>
            <a:r>
              <a:rPr lang="ko-KR" altLang="en-US" sz="2800" dirty="0" smtClean="0"/>
              <a:t>를 추천합니다</a:t>
            </a:r>
            <a:r>
              <a:rPr lang="en-US" altLang="ko-KR" sz="2800" dirty="0" smtClean="0"/>
              <a:t>. </a:t>
            </a:r>
            <a:r>
              <a:rPr lang="ko-KR" altLang="en-US" sz="2800" dirty="0" smtClean="0"/>
              <a:t>그러나 </a:t>
            </a:r>
            <a:r>
              <a:rPr lang="en-US" altLang="ko-KR" sz="2800" dirty="0" smtClean="0"/>
              <a:t>1:1 PT</a:t>
            </a:r>
            <a:r>
              <a:rPr lang="ko-KR" altLang="en-US" sz="2800" dirty="0" smtClean="0"/>
              <a:t>의 경우 비용이 매우 비싸 쉽게 시작하기 어렵습니다</a:t>
            </a:r>
            <a:r>
              <a:rPr lang="en-US" altLang="ko-KR" sz="2800" dirty="0" smtClean="0"/>
              <a:t>. </a:t>
            </a:r>
          </a:p>
          <a:p>
            <a:endParaRPr lang="en-US" altLang="ko-KR" sz="2800" dirty="0"/>
          </a:p>
          <a:p>
            <a:r>
              <a:rPr lang="ko-KR" altLang="en-US" sz="2800" dirty="0">
                <a:solidFill>
                  <a:schemeClr val="accent2"/>
                </a:solidFill>
              </a:rPr>
              <a:t>▶</a:t>
            </a:r>
            <a:r>
              <a:rPr lang="ko-KR" altLang="en-US" sz="2800" dirty="0"/>
              <a:t> </a:t>
            </a:r>
            <a:r>
              <a:rPr lang="ko-KR" altLang="en-US" sz="2800" b="1" dirty="0"/>
              <a:t>기초적인 운동을 시작할 수 있도록 영상을 통해 부위별 운동 정보를 제공하고 영상을 제공한 </a:t>
            </a:r>
            <a:r>
              <a:rPr lang="en-US" altLang="ko-KR" sz="2800" b="1" dirty="0"/>
              <a:t>PT </a:t>
            </a:r>
            <a:r>
              <a:rPr lang="ko-KR" altLang="en-US" sz="2800" b="1" dirty="0"/>
              <a:t>트레이너를 확인하여 </a:t>
            </a:r>
            <a:r>
              <a:rPr lang="en-US" altLang="ko-KR" sz="2800" b="1" dirty="0"/>
              <a:t>PT</a:t>
            </a:r>
            <a:r>
              <a:rPr lang="ko-KR" altLang="en-US" sz="2800" b="1" dirty="0"/>
              <a:t>를 신청할 수 있는 시스템 </a:t>
            </a:r>
            <a:r>
              <a:rPr lang="ko-KR" altLang="en-US" sz="2800" b="1" dirty="0" smtClean="0"/>
              <a:t>제공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81195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72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1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2425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/>
              <a:t>프로젝트 개요</a:t>
            </a:r>
            <a:endParaRPr lang="ko-KR" altLang="en-US" sz="3600" spc="-300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E9B08DB-0C4D-4694-BA7B-67B961960AD2}"/>
              </a:ext>
            </a:extLst>
          </p:cNvPr>
          <p:cNvCxnSpPr/>
          <p:nvPr/>
        </p:nvCxnSpPr>
        <p:spPr>
          <a:xfrm>
            <a:off x="598970" y="2706813"/>
            <a:ext cx="5558883" cy="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892BE55-5F04-4595-9CF8-9E0AACB9CD45}"/>
              </a:ext>
            </a:extLst>
          </p:cNvPr>
          <p:cNvSpPr txBox="1"/>
          <p:nvPr/>
        </p:nvSpPr>
        <p:spPr>
          <a:xfrm>
            <a:off x="598970" y="1625847"/>
            <a:ext cx="46810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chemeClr val="accent1"/>
                </a:solidFill>
                <a:latin typeface="+mj-ea"/>
              </a:rPr>
              <a:t>유사 서비스 </a:t>
            </a:r>
            <a:r>
              <a:rPr lang="ko-KR" altLang="en-US" sz="5400" b="1" dirty="0" smtClean="0">
                <a:solidFill>
                  <a:schemeClr val="accent1"/>
                </a:solidFill>
                <a:latin typeface="+mj-ea"/>
              </a:rPr>
              <a:t>현황</a:t>
            </a:r>
            <a:endParaRPr lang="ko-KR" altLang="en-US" sz="5400" b="1" dirty="0">
              <a:solidFill>
                <a:schemeClr val="accent1"/>
              </a:solidFill>
              <a:latin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598970" y="3178681"/>
            <a:ext cx="46810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피벗 </a:t>
            </a:r>
            <a:r>
              <a:rPr lang="ko-KR" altLang="en-US" sz="2800" dirty="0"/>
              <a:t>트레이너 매칭 </a:t>
            </a:r>
            <a:r>
              <a:rPr lang="ko-KR" altLang="en-US" sz="2800" dirty="0" smtClean="0"/>
              <a:t>서비스</a:t>
            </a:r>
            <a:endParaRPr lang="en-US" altLang="ko-KR" sz="2800" dirty="0" smtClean="0"/>
          </a:p>
          <a:p>
            <a:r>
              <a:rPr lang="en-US" altLang="ko-KR" sz="2800" dirty="0" smtClean="0"/>
              <a:t>(</a:t>
            </a:r>
            <a:r>
              <a:rPr lang="en-US" altLang="ko-KR" sz="2800" dirty="0">
                <a:hlinkClick r:id="rId2"/>
              </a:rPr>
              <a:t>https://app.fibud.kr/home</a:t>
            </a:r>
            <a:r>
              <a:rPr lang="en-US" altLang="ko-KR" sz="2800" dirty="0" smtClean="0"/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017" y="591486"/>
            <a:ext cx="4492642" cy="57306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598970" y="4604655"/>
            <a:ext cx="62839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 smtClean="0"/>
              <a:t>차별점</a:t>
            </a:r>
            <a:endParaRPr lang="en-US" altLang="ko-KR" sz="2800" b="1" dirty="0" smtClean="0"/>
          </a:p>
          <a:p>
            <a:pPr marL="457200" indent="-457200">
              <a:buFontTx/>
              <a:buChar char="-"/>
            </a:pPr>
            <a:r>
              <a:rPr lang="ko-KR" altLang="en-US" sz="2400" dirty="0" smtClean="0"/>
              <a:t>운동 목적에 따른 영상 자료 제공</a:t>
            </a:r>
            <a:endParaRPr lang="en-US" altLang="ko-KR" sz="2400" dirty="0"/>
          </a:p>
          <a:p>
            <a:pPr marL="457200" indent="-457200">
              <a:buFontTx/>
              <a:buChar char="-"/>
            </a:pPr>
            <a:r>
              <a:rPr lang="ko-KR" altLang="en-US" sz="2400" dirty="0" smtClean="0"/>
              <a:t>신체 부위별 카테고리 세분화</a:t>
            </a:r>
            <a:endParaRPr lang="en-US" altLang="ko-KR" sz="2400" dirty="0" smtClean="0"/>
          </a:p>
          <a:p>
            <a:pPr marL="457200" indent="-457200">
              <a:buFontTx/>
              <a:buChar char="-"/>
            </a:pPr>
            <a:r>
              <a:rPr lang="ko-KR" altLang="en-US" sz="2400" dirty="0" smtClean="0"/>
              <a:t>영상 및 트레이너 </a:t>
            </a:r>
            <a:r>
              <a:rPr lang="ko-KR" altLang="en-US" sz="2400" dirty="0" err="1" smtClean="0"/>
              <a:t>즐겨찾기</a:t>
            </a:r>
            <a:r>
              <a:rPr lang="ko-KR" altLang="en-US" sz="2400" dirty="0" smtClean="0"/>
              <a:t> 기능 제공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53294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1382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Part 2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22637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solidFill>
                  <a:schemeClr val="bg1"/>
                </a:solidFill>
              </a:rPr>
              <a:t>기능 상세</a:t>
            </a:r>
            <a:endParaRPr lang="en-US" altLang="ko-KR" sz="4400" b="1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A77F11C-CA8F-4F46-9933-034DFBAF5A01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016FB6-2F28-4D58-ACF8-8E726C6B26F4}"/>
              </a:ext>
            </a:extLst>
          </p:cNvPr>
          <p:cNvSpPr txBox="1"/>
          <p:nvPr/>
        </p:nvSpPr>
        <p:spPr>
          <a:xfrm>
            <a:off x="657922" y="4192863"/>
            <a:ext cx="33554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smtClean="0">
                <a:solidFill>
                  <a:schemeClr val="bg1"/>
                </a:solidFill>
              </a:rPr>
              <a:t>요구사항 정의서</a:t>
            </a:r>
            <a:endParaRPr lang="en-US" altLang="ko-KR" sz="2400" spc="-300" dirty="0" smtClean="0">
              <a:solidFill>
                <a:schemeClr val="bg1"/>
              </a:solidFill>
            </a:endParaRPr>
          </a:p>
          <a:p>
            <a:r>
              <a:rPr lang="ko-KR" altLang="en-US" sz="2400" spc="-300" dirty="0" err="1" smtClean="0">
                <a:solidFill>
                  <a:schemeClr val="bg1"/>
                </a:solidFill>
              </a:rPr>
              <a:t>기능사항</a:t>
            </a:r>
            <a:r>
              <a:rPr lang="ko-KR" altLang="en-US" sz="2400" spc="-300" dirty="0" smtClean="0">
                <a:solidFill>
                  <a:schemeClr val="bg1"/>
                </a:solidFill>
              </a:rPr>
              <a:t> 명세서</a:t>
            </a:r>
            <a:endParaRPr lang="en-US" altLang="ko-KR" sz="2400" spc="-300" dirty="0" smtClean="0">
              <a:solidFill>
                <a:schemeClr val="bg1"/>
              </a:solidFill>
            </a:endParaRPr>
          </a:p>
          <a:p>
            <a:r>
              <a:rPr lang="ko-KR" altLang="en-US" sz="2400" spc="-300" dirty="0" smtClean="0">
                <a:solidFill>
                  <a:schemeClr val="bg1"/>
                </a:solidFill>
              </a:rPr>
              <a:t>논리적 모델링</a:t>
            </a:r>
            <a:r>
              <a:rPr lang="en-US" altLang="ko-KR" sz="2400" spc="-300" dirty="0" smtClean="0">
                <a:solidFill>
                  <a:schemeClr val="bg1"/>
                </a:solidFill>
              </a:rPr>
              <a:t>(ERD </a:t>
            </a:r>
            <a:r>
              <a:rPr lang="ko-KR" altLang="en-US" sz="2400" spc="-300" dirty="0" smtClean="0">
                <a:solidFill>
                  <a:schemeClr val="bg1"/>
                </a:solidFill>
              </a:rPr>
              <a:t>다이어그램</a:t>
            </a:r>
            <a:r>
              <a:rPr lang="en-US" altLang="ko-KR" sz="2400" spc="-300" dirty="0" smtClean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2400" spc="-300" dirty="0" smtClean="0">
                <a:solidFill>
                  <a:schemeClr val="bg1"/>
                </a:solidFill>
              </a:rPr>
              <a:t>물리적 모델링</a:t>
            </a:r>
            <a:r>
              <a:rPr lang="en-US" altLang="ko-KR" sz="2400" spc="-300" dirty="0" smtClean="0">
                <a:solidFill>
                  <a:schemeClr val="bg1"/>
                </a:solidFill>
              </a:rPr>
              <a:t>(</a:t>
            </a:r>
            <a:r>
              <a:rPr lang="ko-KR" altLang="en-US" sz="2400" spc="-300" dirty="0" smtClean="0">
                <a:solidFill>
                  <a:schemeClr val="bg1"/>
                </a:solidFill>
              </a:rPr>
              <a:t>테이블 명세서</a:t>
            </a:r>
            <a:r>
              <a:rPr lang="en-US" altLang="ko-KR" sz="2400" spc="-300" dirty="0" smtClean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6446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1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560"/>
      </a:accent1>
      <a:accent2>
        <a:srgbClr val="1C91F9"/>
      </a:accent2>
      <a:accent3>
        <a:srgbClr val="D5835E"/>
      </a:accent3>
      <a:accent4>
        <a:srgbClr val="F6D0AB"/>
      </a:accent4>
      <a:accent5>
        <a:srgbClr val="F9AB8F"/>
      </a:accent5>
      <a:accent6>
        <a:srgbClr val="E7E0D1"/>
      </a:accent6>
      <a:hlink>
        <a:srgbClr val="3F3F3F"/>
      </a:hlink>
      <a:folHlink>
        <a:srgbClr val="3F3F3F"/>
      </a:folHlink>
    </a:clrScheme>
    <a:fontScheme name="Pretendard ExtraBold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3394</TotalTime>
  <Words>1597</Words>
  <Application>Microsoft Office PowerPoint</Application>
  <PresentationFormat>와이드스크린</PresentationFormat>
  <Paragraphs>475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3" baseType="lpstr">
      <vt:lpstr>Pretendard</vt:lpstr>
      <vt:lpstr>Pretendard ExtraBold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mit</cp:lastModifiedBy>
  <cp:revision>200</cp:revision>
  <dcterms:created xsi:type="dcterms:W3CDTF">2021-12-28T06:54:01Z</dcterms:created>
  <dcterms:modified xsi:type="dcterms:W3CDTF">2024-05-29T05:26:43Z</dcterms:modified>
</cp:coreProperties>
</file>